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351" r:id="rId6"/>
    <p:sldId id="387" r:id="rId7"/>
    <p:sldId id="388" r:id="rId8"/>
    <p:sldId id="389" r:id="rId9"/>
    <p:sldId id="350" r:id="rId10"/>
    <p:sldId id="352" r:id="rId11"/>
    <p:sldId id="353" r:id="rId12"/>
    <p:sldId id="354" r:id="rId13"/>
    <p:sldId id="257" r:id="rId14"/>
    <p:sldId id="258" r:id="rId15"/>
    <p:sldId id="373" r:id="rId16"/>
    <p:sldId id="374" r:id="rId17"/>
    <p:sldId id="259" r:id="rId18"/>
    <p:sldId id="260" r:id="rId19"/>
    <p:sldId id="261" r:id="rId20"/>
    <p:sldId id="262" r:id="rId21"/>
    <p:sldId id="376" r:id="rId22"/>
    <p:sldId id="377" r:id="rId23"/>
    <p:sldId id="378" r:id="rId24"/>
    <p:sldId id="379" r:id="rId25"/>
    <p:sldId id="380" r:id="rId26"/>
    <p:sldId id="263" r:id="rId27"/>
    <p:sldId id="264" r:id="rId28"/>
    <p:sldId id="348" r:id="rId29"/>
    <p:sldId id="265" r:id="rId30"/>
    <p:sldId id="266" r:id="rId31"/>
    <p:sldId id="267" r:id="rId32"/>
    <p:sldId id="268" r:id="rId33"/>
    <p:sldId id="381" r:id="rId34"/>
    <p:sldId id="382" r:id="rId35"/>
    <p:sldId id="384" r:id="rId36"/>
    <p:sldId id="366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81" r:id="rId48"/>
    <p:sldId id="385" r:id="rId49"/>
    <p:sldId id="386" r:id="rId50"/>
    <p:sldId id="390" r:id="rId51"/>
    <p:sldId id="279" r:id="rId52"/>
    <p:sldId id="391" r:id="rId53"/>
    <p:sldId id="394" r:id="rId54"/>
    <p:sldId id="409" r:id="rId55"/>
    <p:sldId id="395" r:id="rId56"/>
    <p:sldId id="393" r:id="rId57"/>
    <p:sldId id="412" r:id="rId58"/>
    <p:sldId id="392" r:id="rId59"/>
    <p:sldId id="410" r:id="rId60"/>
    <p:sldId id="356" r:id="rId61"/>
    <p:sldId id="411" r:id="rId62"/>
    <p:sldId id="280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34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7" r:id="rId80"/>
    <p:sldId id="396" r:id="rId81"/>
    <p:sldId id="367" r:id="rId82"/>
    <p:sldId id="397" r:id="rId83"/>
    <p:sldId id="298" r:id="rId84"/>
    <p:sldId id="299" r:id="rId85"/>
    <p:sldId id="300" r:id="rId86"/>
    <p:sldId id="301" r:id="rId87"/>
    <p:sldId id="375" r:id="rId88"/>
    <p:sldId id="302" r:id="rId89"/>
    <p:sldId id="303" r:id="rId90"/>
    <p:sldId id="304" r:id="rId91"/>
    <p:sldId id="305" r:id="rId92"/>
    <p:sldId id="306" r:id="rId93"/>
    <p:sldId id="307" r:id="rId94"/>
    <p:sldId id="398" r:id="rId95"/>
    <p:sldId id="308" r:id="rId96"/>
    <p:sldId id="358" r:id="rId97"/>
    <p:sldId id="359" r:id="rId98"/>
    <p:sldId id="309" r:id="rId99"/>
    <p:sldId id="365" r:id="rId100"/>
    <p:sldId id="310" r:id="rId101"/>
    <p:sldId id="311" r:id="rId102"/>
    <p:sldId id="312" r:id="rId103"/>
    <p:sldId id="313" r:id="rId104"/>
    <p:sldId id="314" r:id="rId105"/>
    <p:sldId id="315" r:id="rId106"/>
    <p:sldId id="316" r:id="rId107"/>
    <p:sldId id="402" r:id="rId108"/>
    <p:sldId id="401" r:id="rId109"/>
    <p:sldId id="400" r:id="rId110"/>
    <p:sldId id="399" r:id="rId111"/>
    <p:sldId id="368" r:id="rId112"/>
    <p:sldId id="369" r:id="rId113"/>
    <p:sldId id="403" r:id="rId114"/>
    <p:sldId id="404" r:id="rId115"/>
    <p:sldId id="317" r:id="rId116"/>
    <p:sldId id="342" r:id="rId117"/>
    <p:sldId id="343" r:id="rId118"/>
    <p:sldId id="344" r:id="rId119"/>
    <p:sldId id="364" r:id="rId120"/>
    <p:sldId id="345" r:id="rId121"/>
    <p:sldId id="346" r:id="rId122"/>
    <p:sldId id="347" r:id="rId123"/>
    <p:sldId id="405" r:id="rId124"/>
    <p:sldId id="318" r:id="rId125"/>
    <p:sldId id="319" r:id="rId126"/>
    <p:sldId id="320" r:id="rId127"/>
    <p:sldId id="321" r:id="rId128"/>
    <p:sldId id="322" r:id="rId129"/>
    <p:sldId id="323" r:id="rId130"/>
    <p:sldId id="325" r:id="rId131"/>
    <p:sldId id="326" r:id="rId132"/>
    <p:sldId id="327" r:id="rId133"/>
    <p:sldId id="328" r:id="rId134"/>
    <p:sldId id="406" r:id="rId135"/>
    <p:sldId id="407" r:id="rId136"/>
    <p:sldId id="330" r:id="rId137"/>
    <p:sldId id="408" r:id="rId138"/>
    <p:sldId id="331" r:id="rId139"/>
    <p:sldId id="332" r:id="rId140"/>
    <p:sldId id="333" r:id="rId141"/>
    <p:sldId id="334" r:id="rId142"/>
    <p:sldId id="335" r:id="rId143"/>
    <p:sldId id="370" r:id="rId144"/>
    <p:sldId id="371" r:id="rId145"/>
    <p:sldId id="372" r:id="rId146"/>
    <p:sldId id="336" r:id="rId147"/>
    <p:sldId id="360" r:id="rId148"/>
    <p:sldId id="362" r:id="rId149"/>
    <p:sldId id="363" r:id="rId150"/>
    <p:sldId id="361" r:id="rId151"/>
    <p:sldId id="337" r:id="rId152"/>
    <p:sldId id="338" r:id="rId153"/>
    <p:sldId id="339" r:id="rId154"/>
    <p:sldId id="340" r:id="rId155"/>
    <p:sldId id="341" r:id="rId15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slide" Target="slides/slide149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5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261367-7D5A-42E7-BF44-B9C074223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12" y="893863"/>
            <a:ext cx="4268958" cy="5065017"/>
          </a:xfrm>
        </p:spPr>
        <p:txBody>
          <a:bodyPr anchor="b">
            <a:normAutofit/>
          </a:bodyPr>
          <a:lstStyle/>
          <a:p>
            <a:pPr algn="l"/>
            <a:r>
              <a:rPr lang="pt-PT" sz="5400" dirty="0"/>
              <a:t>A Bíblia </a:t>
            </a:r>
            <a:br>
              <a:rPr lang="pt-PT" sz="5400" dirty="0"/>
            </a:br>
            <a:r>
              <a:rPr lang="pt-PT" sz="5400" dirty="0"/>
              <a:t>na Missa, </a:t>
            </a:r>
            <a:br>
              <a:rPr lang="pt-PT" sz="5400" dirty="0"/>
            </a:br>
            <a:r>
              <a:rPr lang="pt-PT" sz="5400" dirty="0"/>
              <a:t>ou a Missa na Bíblia…</a:t>
            </a:r>
            <a:br>
              <a:rPr lang="pt-PT" sz="5400" dirty="0"/>
            </a:br>
            <a:endParaRPr lang="pt-PT" sz="5400" dirty="0"/>
          </a:p>
        </p:txBody>
      </p:sp>
      <p:grpSp>
        <p:nvGrpSpPr>
          <p:cNvPr id="40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Imagem 4" descr="Uma imagem com parede, interior, escuro&#10;&#10;Descrição gerada automaticamente">
            <a:extLst>
              <a:ext uri="{FF2B5EF4-FFF2-40B4-BE49-F238E27FC236}">
                <a16:creationId xmlns:a16="http://schemas.microsoft.com/office/drawing/2014/main" id="{88721E1D-4AC2-4235-1E5F-A37425B40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5181112" y="893864"/>
            <a:ext cx="6402214" cy="5065016"/>
          </a:xfrm>
          <a:prstGeom prst="rect">
            <a:avLst/>
          </a:prstGeom>
        </p:spPr>
      </p:pic>
      <p:grpSp>
        <p:nvGrpSpPr>
          <p:cNvPr id="44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6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4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5C152-31FE-7D60-1BFB-A98D5649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988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RITOS INICIAIS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nome do Pai, e do Filho, e do Espírito Santo!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28, 19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“Em nome do Pai, do Filho e do Espírito Santo!”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381126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A35C3-19C2-DE72-C29F-109DA2EB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87" y="365125"/>
            <a:ext cx="11297265" cy="63601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Bendito o que vem em nome do Senhor!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Hossana nas alturas!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hoshiya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esta é a expressão hebraica que os gregos traduziram por Hossana.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“salva-nos!” ou “dá-nos a salvação!” ou “dá-nos a vitória!”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93428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822F8-E6D1-A64A-7439-8E128D48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6398"/>
          </a:xfrm>
        </p:spPr>
        <p:txBody>
          <a:bodyPr>
            <a:normAutofit/>
          </a:bodyPr>
          <a:lstStyle/>
          <a:p>
            <a:r>
              <a:rPr lang="pt-PT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 14, 10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Esmagados pelo terror, invocaram o Senhor em altos brados.”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 14, 13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pt-PT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Moisés respondeu ao povo: «Não tenhais receio de nada. Tranquilizai-vos e vereis a vitória que o Senhor vai alcançar neste dia em vosso favor.»”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É diante do Mar Vermelho que o grito por socorro se transforma pela primeira vez num grito de vitória.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6098910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21D98-4E92-4737-B5A2-CB427614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3" y="365125"/>
            <a:ext cx="11400503" cy="63306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118/117, 25-26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“Senhor, dá-nos a salvação! Dá-nos a vitória, Senhor! Bendito o que vem em nome do Senhor!”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 13; Mt 21, 9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“Hossana! Bendito o que vem em nome do Senhor!”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13, 35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“Eu vos digo, não me vereis até ao dia em que direis: Bendito aquele que vem em nome do senhor!”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08555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15488-78E1-6153-E078-1C99B983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65125"/>
            <a:ext cx="11385755" cy="62863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Consagração: 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11, 23-25 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“Com efeito, eu mesmo recebi do Senhor o que vos transmiti: na noite em que foi entregue, o Senhor Jesus tomou o pão e, depois de dar graças, partiu-o e disse: «Isto é o meu corpo, que é para vós; fazei isto em memória de mim.» Do mesmo modo, após a ceia, também tomou o cálice, dizendo: «Este cálice é a nova aliança no meu sangue; todas as vezes que dele beberdes, fazei-o em memória de mim.»”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01142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66CF7-A73A-5FA1-F92A-F8A0061E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503741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Mateus 26, 26-28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“Enquanto comiam, Jesus tomou um pão e, tendo-o abençoado, partiu-o e, distribuindo-o os discípulos, disse: «Tomai e comei, isto é o meu corpo.» Depois tomou um cálice e, dando graças, deu-lho dizendo: «Bebei dele todos, pois isto é o meu sangue, o sangue da Aliança, que é derramado por muitos para remissão dos pecados.»”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2223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F6AED-3841-77BC-FF3C-04DA5E8E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06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Marcos 14, 22-24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“Enquanto comiam, tomou um pão, abençoou-o, partiu-o e deu-lho, dizendo: «Tomai, isto é o meu corpo.» Depois tomou um cálice e, dando graças, deu-lhes, e todos dele beberam. E disse-lhes: «Isto é o meu sangue, o sangue da Aliança, que é derramado em favor de muitos.»”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43629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74E65-593E-37FD-0092-597B9E80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146"/>
          </a:xfrm>
        </p:spPr>
        <p:txBody>
          <a:bodyPr/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Lucas 22, 19-20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 tomou um pão, deu graças, partiu e distribuiu-o aos discípulos, dizendo: «Isto é o meu corpo que é dado por vós. Fazei isto em minha memória.» E depois de comer, fez o mesmo com o cálice, dizendo: «Este cálice é a nova aliança no meu sangue, que é derramado por vós.»”</a:t>
            </a:r>
          </a:p>
        </p:txBody>
      </p:sp>
    </p:spTree>
    <p:extLst>
      <p:ext uri="{BB962C8B-B14F-4D97-AF65-F5344CB8AC3E}">
        <p14:creationId xmlns:p14="http://schemas.microsoft.com/office/powerpoint/2010/main" val="29479399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ED2EB-305E-5259-4B5A-18643F67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1" y="-103239"/>
            <a:ext cx="11636476" cy="68137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Sacrifício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carne e o sangue são separados; a carne é comida, o sangue é derramado.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 1-6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ritual do sacrifício de reparação é o seguinte: É coisa santíssima. Imolar-se-á a vítima onde se imolam os holocaustos, e o sacerdote derramará o sangue dela sobre o altar, em redor. (…) Comer-se-á em lugar sagrado. É uma coisa santíssima.”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99408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15488-78E1-6153-E078-1C99B983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365125"/>
            <a:ext cx="11164530" cy="58734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Celebração da Aliança: </a:t>
            </a: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Aliança ficava concluída com a aspersão do sangue de animais sacrificados sobre um altar. 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24, 8: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“Moisés tomou o sangue e aspergiu-o sobre o povo, e disse: «Este é o sangue da Aliança que o Senhor fez convosco, através de todas estas cláusulas.»”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3563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15488-78E1-6153-E078-1C99B983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0"/>
            <a:ext cx="11488993" cy="66367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Memorial: </a:t>
            </a: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é uma encenação, mas uma atualização do acontecimento passado. Assim acontecia com a refeição do Cordeiro Pascal. Marca o nascimento da Igreja de Israel – e agora, de Jesus.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12, 14: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“Este dia será para vós um memorial, e o celebrareis como uma festa para o Senhor, nas vossas gerações a festejareis; é um decreto perpétuo.”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01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86B3D-D08B-9B20-1EB2-13459649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7524"/>
          </a:xfrm>
        </p:spPr>
        <p:txBody>
          <a:bodyPr/>
          <a:lstStyle/>
          <a:p>
            <a:r>
              <a:rPr lang="pt-PT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Jo</a:t>
            </a:r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</a:rPr>
              <a:t> 17, 26</a:t>
            </a: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Dei-lhes a conhecer o teu Nome e dá-lo-ei a conhecer” 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 6, 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“Pai nosso que estás nos céus, santificado seja o teu Nome”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2939119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7D15A-99A7-F84A-7634-088ACBE3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65125"/>
            <a:ext cx="11547987" cy="59471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muitos ou por todos? Ao usar a palavra “muitos”, Jesus está a cumprir a profecia do Servo Sofredor. Não há acasos na Bíblia!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 53, 11-12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Justo, meu Servo, justificará a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muitos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levará sobre si as suas transgressões. Eis por que lhe darei um quinhão entre as multidões; com os fortes repartirá os despojos, visto que entregou a sua alma à morte e foi contado com os transgressores, mas na verdade levou sobre Si o pecado de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muitos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pelos transgressores fez intercessão.”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70108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5A812-9416-8AD3-B2BE-58C00C51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" y="365125"/>
            <a:ext cx="11312013" cy="61831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Mistério da fé!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1Tm 3, 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“Mistério da fé”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sacerdote exprime o seu espanto reverente perante tão grande milagre, com as palavras de São Paulo a Timóteo.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5204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4F031-2AA7-C92F-975F-80899E3A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2019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Anunciamos, Senhor, a vossa morte, proclamamos a vossa ressurreição.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Vinde, Senhor Jesus!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11, 26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“Todas as vezes, pois, que comeis desse pão e bebeis desse cálice, anunciais a morte do Senhor até que ele venha.”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22, 20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“Ámen! Vem, Senhor Jesus!”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60119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4B1D3-CD33-61AD-E1C6-A6538C55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941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Epiclese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(palavra grega que significa “chamar sobre”)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duas vezes o sacerdote pede ao Pai que envie o Espírito Santo: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3116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7D21B-B9C8-FF47-2622-1428F17A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imediatamente antes da instituição da Eucaristia: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Nós vos pedimos, Senhor, que o Espírito Santo santifique estes dons, para que se convertam no Corpo e Sangue de Nosso Senhor Jesus Cristo.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862838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45D51-BEB4-65D3-0206-575E0A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depois da consagração, tendo em vista a comunhão. O sacerdote invoca o Espírito Santo sobre o Corpo místico de Cristo: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…para que, reunidos pelo Espírito Santo num só Corpo, sejamos em Cristo uma oferenda viva para louvor da vossa glória.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47104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45D51-BEB4-65D3-0206-575E0A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nos parece difícil a transformação do pão e do vinho no Corpo e Sangue de Cristo, mais difícil parece a nossa transformação nesse mesmo Corpo M</a:t>
            </a:r>
            <a:r>
              <a:rPr lang="pt-PT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ístico! Mas é mesmo isso que acontece aqui, pelo poder do Espírito… Somos cristificados, deificados, santificados!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9848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4B1DD-820F-7715-9453-BE4809A0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36, 27-28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“Porei no vosso íntimo o meu espírito e farei com que andeis de acordo com os meus estatutos e guardeis as minhas normas e as pratiqueis. Então habitareis na terra que dei a vossos pais: sereis o meu povo e eu serei o vosso Deus.”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12726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265A7-051D-09C0-BE7D-6F3BE31A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>
            <a:normAutofit/>
          </a:bodyPr>
          <a:lstStyle/>
          <a:p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37, 1-14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PT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ossos ressequidos: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Assim fala o Senhor: «Eis que vou abrir os vossos túmulos e vos farei subir dos vossos túmulos, ó meu povo, e vos reconduzirei para a terra de Israel. Porei o meu Espírito dentro de vós e haveis de reviver.»”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39521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797EC-BCEA-B157-417B-8E76DB5C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365125"/>
            <a:ext cx="10881852" cy="6227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1Jo 3, 2:</a:t>
            </a:r>
            <a:r>
              <a:rPr lang="pt-PT" sz="4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“Caríssimos, desde já somos filhos de Deus, mas o que nós seremos ainda não se manifestou. Sabemos que por ocasião desta manifestação seremos semelhantes a ele, porque o veremos tal como ele é.” </a:t>
            </a:r>
            <a:br>
              <a:rPr lang="pt-PT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114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78158-1DA0-1040-9E30-20C9FD56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3245" cy="6330643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da Cruz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Sinal da nossa decisão de nos afastarmos dos caminhos do mundo, e invocação eficaz da bênção e da proteção divinas: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Ezequiel 9, 4-6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“Percorre a cidade, Jerusalém, e assinala com uma cruz a testa dos homens que gemem e choram por causa de todas as abominações que se fazem no meio dela.(…) Não toqueis nenhum daqueles que trouxerem o sinal da cruz.” </a:t>
            </a:r>
          </a:p>
        </p:txBody>
      </p:sp>
    </p:spTree>
    <p:extLst>
      <p:ext uri="{BB962C8B-B14F-4D97-AF65-F5344CB8AC3E}">
        <p14:creationId xmlns:p14="http://schemas.microsoft.com/office/powerpoint/2010/main" val="25806876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BB615-7162-AB74-CE77-FCE9FBF0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5"/>
            <a:ext cx="11547987" cy="63306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Cristo, com Cristo, em Cristo, a Vós, Deus Pai Todo Poderoso, na unidade do Espírito Santo, toda a honra e toda a glória, por todos os séculos dos séculos!”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 36: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“Porque tudo é dele, por ele e para ele. A ele a glória pelos séculos! Ámen.”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3: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“Procurando conservar a unidade do Espírito pelo vínculo da paz.”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36158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AA97B-43B5-73B3-BAC1-1687B86B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1"/>
            <a:ext cx="10515600" cy="62126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só coração e numa só alma, rezemos como o Senhor nos ensinou.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4, 32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multidão dos que haviam abraçado a fé tinha um só coração e uma só alma.”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Pai-Nosso…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6, 9-13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63067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C2B2C-F9AC-589C-F6D6-24EFDA96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99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aguardando em jubilosa esperança a última vinda de Cristo Salvador!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Tito 2,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“…aguardando a nossa bendita esperança, a manifestação da glória do nosso grande Deus e Salvador, Cristo Jesus.”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82865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4C5D9-23B6-249E-F98C-061A6340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365125"/>
            <a:ext cx="10972800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Vosso é o Reino, o poder e a glória para sempre!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1Cro 29, 11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ti, Senhor, a grandeza, a força, o esplendor, o poder e a glória, pois tudo, no céu e na terra, te pertence. A ti, Senhor, a realeza!”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Ação de graças de David no final da sua vida, depois de ter feito tudo o que podia para construir a Casa de Deus. O “grande rei” sabe que nada é em comparação com o verdadeiro Rei!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53323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A876-41F6-D191-6FB6-53487486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271" cy="62863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4, 11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“Digno és, Senhor nosso Deus, de receber a glória, a honra e a força. Ámen.”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5,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“Àquele que está sentado no trono e ao Cordeiro pertencem o louvor, a honra, a glória e o domínio pelos séculos dos séculos!”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63898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008FF-AE5E-D6AA-13CF-4D17448B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7, 12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“Ámen! O louvor, a glória, a sabedoria, a ação de graças, a honra, o poder e a força pertencem ao nosso Deus pelos séculos dos séculos. Ámen!”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19, 1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“Aleluia! A salvação, a glória e o poder são do nosso Deus!”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68922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F512B-E91D-B503-71D9-90E3FC06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265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Jesus Cristo, que dissestes aos vossos apóstolos: “Deixo-vos a paz, dou-vos a minha paz”…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14, 27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“Deixo-vos a paz, dou-vos a minha paz!”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27401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1906-1198-7917-890C-6F4B301B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5" y="132735"/>
            <a:ext cx="11710219" cy="64892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…e dai-lhe a união e a paz como é da vossa vontade…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 20-21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“Não rogo somente por eles, mas pelos que, por meio de sua palavra, crerão em mim; a fim de que todos sejam um como tu, Pai, estás em mim e eu em ti, que eles estejam em nós, para que o mundo creia que tu me enviaste.”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10, 17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“Uma vez que há um único pão, nós, embora muitos, somos um só corpo, porque todos participamos desse único pão.”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766114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C115F-BE2A-F22E-9A44-8E970C55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252" cy="61831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paz do Senhor esteja sempre convosco!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20, 19, ou </a:t>
            </a: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20, 21, ou </a:t>
            </a: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20, 26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paz esteja convosco!”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1Pe 5, 14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paz esteja com todos vós, os que estais em Cristo!”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3, 15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reine em vossos corações a paz de Cristo!”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1, 20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“Nele aprouve a Deus (…) reconciliar com ele e para ele todos os seres, os da terra e os dos céus, realizando a paz pelo sangue da sua cruz!”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11094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9684-6CB4-B105-EC6B-AEB7DBD7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" y="365125"/>
            <a:ext cx="11076039" cy="63158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amor de Cristo nos uniu.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13, 35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“Nisto reconhecerão que sois meus discípulos, se tiverdes amor uns pelos outros.”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3, 15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reine em vossos corações a paz de Cristo, à qual fostes chamados em um só corpo.”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3, 14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“Mas sobretudo, revesti-vos da caridade, que une todas as coisas.”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105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8A9FE-ABD2-62F9-47E2-6CCDE92E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1"/>
            <a:ext cx="10515600" cy="631589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kern="12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Apocalipse 7, 3</a:t>
            </a:r>
            <a:r>
              <a:rPr lang="pt-PT" sz="4400" kern="12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4400" i="1" kern="12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“Não danifiqueis a terra, o mar e as árvores, até que tenhamos marcado a fronte dos servos do nosso Deus.”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6961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974C9-F2B8-4B4E-C1F4-E15AFEA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31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Saudai-vos na paz de Cristo.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1Pe 5, 14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“Saudai-vos uns aos outros com o beijo da caridade. A paz esteja com todos vós os que estais em Cristo!”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1Tss 5, 26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“Saudai a todos os irmãos com o óculo santo.”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28365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5F173-BB4D-7386-9907-B69AD0C3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365125"/>
            <a:ext cx="11459496" cy="63306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sacerdote parte o pão… 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Evangelhos dão-nos quatro ocasiões em que Jesus parte o pão. 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Quatro verbos repetidos: </a:t>
            </a:r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tomar, abençoar, partir, dar/distribuir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Duas em que multiplica o pão e o peixe para alimentar as multidões: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14, 19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tendo mandado que as multidões se acomodassem na relva, tomou os cinco pães e os dois peixes, elevou os olhos ao céu e abençoou-os. Em seguida, partindo os pães, deu-os aos discípulos, e os discípulos às multidões.”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241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C1492-1001-6A66-9C59-3353657E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365125"/>
            <a:ext cx="11488994" cy="609466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Última Ceia: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26, 26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“Enquanto comiam, Jesus tomou um pão e, tendo-o abençoado, partiu-o e, distribuindo-o aos discípulos, disse: «Tomai e comei, isto é o meu corpo.»”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Emaús: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24, 30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uma vez à mesa com eles, tomou o pão, abençoou-o, depois partiu-o e distribuiu-lho.”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038769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C20A5-5A06-68B1-419A-D9D42C08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65125"/>
            <a:ext cx="11253020" cy="62863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Cordeiro de Deus, que tirais o pecado do mundo…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1, 29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o Cordeiro de Deus, que tira os pecados do mundo!”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 53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“Foi maltratado, mas livremente humilhou-se e não abriu a boca,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um cordeiro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conduzido ao matadouro; após detenção e julgamento, foi preso, ferido pela transgressão do seu povo. Ele oferece a sua vida como sacrifício pelo pecado…”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5421972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D9788-FE0C-FB99-06EE-57A9A94D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65125"/>
            <a:ext cx="11474246" cy="6492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Estamos em pleno Apocalipse, adorando na Terra e no Céu: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 9-11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“Depois disto, eis que vi uma grande multidão, que ninguém podia contar, de todas as nações, tribos, povos e línguas. Estavam de pé diante do trono e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diante do Cordeiro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trajados com vestes brancas e com palmas na mão. E em alta voz, proclamavam: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«A salvação pertence ao nosso Deus, que está sentado no trono, e ao Cordeiro!»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todos os Anjos que estavam ao redor do trono, dos Anciãos e dos quatro Seres vivos se prostraram diante do trono para adorar a Deus.”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93513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65BAE-605A-8752-BA09-67A3EF4E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5"/>
            <a:ext cx="11562735" cy="61979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Felizes os convidados para a Ceia do Senhor / para o banquete nupcial do Cordeiro / para o banquete do Reino dos céus! 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11, 20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“Quando, pois, vos reunis, o que fazeis não é comer a Ceia do Senhor…”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19, 9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“Felizes os convidados para o banquete das núpcias do Cordeiro.”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22, 1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Reino dos Céus é semelhante a um rei que celebrou as núpcias do seu filho.”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“Ide, pois, às encruzilhadas e convidai para as núpcias todos os que encontrardes.”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24687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389BB-342E-7D29-2C3C-460839A4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51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Ou: Provai e vede como o Senhor é bom!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34, 8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“Provai e vede como o Senhor é bom!”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1Pe 2, 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“Já provastes que o Senhor é bondoso.”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92260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1AFB4-69B2-59E4-6AFB-F1543204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Eis o Cordeiro de Deus, que tira o pecado do mundo!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o cordeiro de Deus, que tira os pecados do mundo!”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30865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CD7C1-B467-826E-314D-B819AE85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99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Senhor, eu não sou digno que entreis em minha morada, mas dizei uma palavra e serei salvo!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5-13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 8):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“Senhor, eu não sou digno de te receber sob o meu teto; basta que digas uma palavra e o meu criado ficará são.”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Diz o Evangelho que Jesus ficou maravilhado com a sua fé… Que fique também com a nossa!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27647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2CE45-002A-87B7-461A-254F4B17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365125"/>
            <a:ext cx="10822858" cy="61684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Comunhão: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prática da Com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unhão na boca surgiu na Idade Média. </a:t>
            </a:r>
            <a:b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tempos mais antigos, a Comunhão seguia o costume relatado pelo padre da Igreja São 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Cirilo de Jerusalém: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“Faz, com a tua mão esquerda, um trono para a tua direita, porque ela vai receber o Rei. Com a palma da mão em forma de concha, recebe nela o Corpo de Cristo, dizendo: Ámen.”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997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9BC95-A1FA-E031-050C-A6A1C3C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357" cy="618395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Ámen! 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1Cro 16, 36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que todo o povo diga: ámen!” 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1, 7; 5, 14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“Ámen!”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22, 20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“Ámen! Vem, Senhor Jesus!”</a:t>
            </a:r>
            <a:endParaRPr lang="pt-PT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0622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2CE45-002A-87B7-461A-254F4B17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191729"/>
            <a:ext cx="11488993" cy="63418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Comunhão: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Depois da renovação da Aliança com Moisés e com Salomão, o povo come e bebe “diante do Senhor”… 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24, 9-11: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eles subiram. E viram o Deus de Israel. </a:t>
            </a:r>
            <a:r>
              <a:rPr lang="pt-PT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(…) Eles contemplaram a Deus e depois comeram e beberam.” </a:t>
            </a:r>
            <a:br>
              <a:rPr lang="pt-PT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1Cro 29, 21-22:</a:t>
            </a:r>
            <a:r>
              <a:rPr lang="pt-PT" sz="4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“Os israelitas ofereceram sacrifícios e holocaustos ao Senhor. Nesse dia comeram e beberam diante do Senhor com grande alegria.”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741120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2CE45-002A-87B7-461A-254F4B17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132736"/>
            <a:ext cx="11488993" cy="63418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Comunhão: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Cumpre-se a misteriosa profecia dos “pães da presença de Deus”, que eram colocados diante do Santo dos Santos: </a:t>
            </a:r>
            <a:b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25, 30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colocarás para sempre sobre a mesa, diante de Mim, os pães da Presença.”</a:t>
            </a:r>
            <a:b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causa deste pão, os sacerdotes são santificados: </a:t>
            </a:r>
            <a:b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pt-PT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21, 8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“Tu tratarás o sacerdote como santo, pois oferece o pão do teu Deus.” 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62143993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90BC7-582A-EB6E-02DB-7FFBA1B0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365125"/>
            <a:ext cx="11429999" cy="66846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Depois da comunhão, o sacerdote guarda no sacrário as hóstias que não foram consumidas.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sacrário é a nova Arca da Aliança, onde se guarda o verdadeiro Pão do Céu, cumprindo-se a profecia do maná: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16, 33-34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“Moisés disse a Aarão: «Toma um vaso, põe nele um </a:t>
            </a:r>
            <a:r>
              <a:rPr lang="pt-PT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gomor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cheio de maná e coloca-o diante do Senhor, a fim de conservá-lo para as vossas gerações.» Como o Senhor havia ordenado, Aarão colocou-o na Arca para ser conservado.”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316022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5BCE3-0191-5CF9-C10C-1E1E7613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87" y="365125"/>
            <a:ext cx="11179278" cy="6124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Depois da Comunhão, o sacerdote senta-se, gesto que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remete para o Apocalipse, para a grande conclusão da História da Salvação, em que, por fim, o Cordeiro se sentará no seu trono. 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4, 2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que havia um trono no céu e, no trono, Alguém sentado…”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205676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58664-FAA1-8F0D-DE5C-BD35EA70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365125"/>
            <a:ext cx="11828207" cy="6153662"/>
          </a:xfrm>
        </p:spPr>
        <p:txBody>
          <a:bodyPr>
            <a:normAutofit fontScale="90000"/>
          </a:bodyPr>
          <a:lstStyle/>
          <a:p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Abençoe-vos Deus Todo Poderoso…</a:t>
            </a:r>
            <a:b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expressão “tudo é possível a Deus”, revelando a omnipotência divina, surge em momentos-chave da História Sagrada: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18, 14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“Acaso há algo impossível para Deus?”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(Anúncio do nascimento de Isaac)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1, 37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Deus, nada é impossível.”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(Anúncio do nascimento de João Batista)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19, 26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“Aos homens, é impossível, mas a Deus, tudo é possível.”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(Jesus sobre a salvação do Homem)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14, 36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“Pai! Tudo é possível para Ti!”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(Jesus na sua Agonia)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6153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EF102-E438-DDDB-B22D-C7F937CD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5" y="365125"/>
            <a:ext cx="11164529" cy="6212656"/>
          </a:xfrm>
        </p:spPr>
        <p:txBody>
          <a:bodyPr>
            <a:normAutofit fontScale="90000"/>
          </a:bodyPr>
          <a:lstStyle/>
          <a:p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Apocalipse, a expressão “Todo-Poderoso” é frequente: </a:t>
            </a:r>
            <a:b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 4, 8; 11, 17; 16, 7; 16, 14; 19, 6; 19, 15; 21, 22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pt-PT" sz="40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“Senhor Deus Todo-Poderoso!”</a:t>
            </a:r>
            <a:br>
              <a:rPr kumimoji="0" lang="pt-PT" sz="40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PT" sz="40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PT" sz="4000" b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seu cântico, o </a:t>
            </a:r>
            <a:r>
              <a:rPr kumimoji="0" lang="pt-PT" sz="4000" b="1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Magnificat</a:t>
            </a:r>
            <a:r>
              <a:rPr kumimoji="0" lang="pt-PT" sz="4000" b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Maria refere-se a Deus como “o Todo-Poderoso”: </a:t>
            </a:r>
            <a:br>
              <a:rPr kumimoji="0" lang="pt-PT" sz="4000" b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PT" sz="4000" b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PT" sz="4000" b="1" u="none" strike="noStrike" kern="1200" cap="none" spc="0" normalizeH="0" baseline="0" noProof="0" dirty="0" err="1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kumimoji="0" lang="pt-PT" sz="4000" b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1, 49</a:t>
            </a:r>
            <a:r>
              <a:rPr kumimoji="0" lang="pt-PT" sz="4000" b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pt-PT" sz="40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“Pois o Todo-Poderoso fez em mim grandes coisas!”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3840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813CE-87F6-0303-215E-6A9AFFCB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Faz, pois, sentido usar esta expressão no final da Missa, depois de Deus ter tornado possível o impossível: ter transformado, não só o pão e o vinho, mas ainda mais difícil: a nós também, no Corpo de Cristo!</a:t>
            </a:r>
          </a:p>
        </p:txBody>
      </p:sp>
    </p:spTree>
    <p:extLst>
      <p:ext uri="{BB962C8B-B14F-4D97-AF65-F5344CB8AC3E}">
        <p14:creationId xmlns:p14="http://schemas.microsoft.com/office/powerpoint/2010/main" val="40292686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84DE6-02F4-C35F-E827-C048E0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672"/>
            <a:ext cx="10515600" cy="6212656"/>
          </a:xfrm>
        </p:spPr>
        <p:txBody>
          <a:bodyPr/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…Pai, Filho e Espírito Santo!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28, 19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“Ide e fazei discípulos em todas as nações, batizando-os em Nome do Pai, do Filho e do Espírito Santo.”</a:t>
            </a:r>
          </a:p>
        </p:txBody>
      </p:sp>
    </p:spTree>
    <p:extLst>
      <p:ext uri="{BB962C8B-B14F-4D97-AF65-F5344CB8AC3E}">
        <p14:creationId xmlns:p14="http://schemas.microsoft.com/office/powerpoint/2010/main" val="28433927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31AFC-2EF3-3B2F-BD8F-762C3230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207"/>
            <a:ext cx="10515600" cy="62385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 em paz…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8, 48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“Minha filha a tua fé te salvou; vai em paz.”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Palavras de Jesus à mulher que sofria de hemorragia e que tocou no seu manto.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7, 50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“Tua fé te salvou; vai em paz.” 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Palavras de Jesus à mulher que Lhe lavou os pés com as lágrimas e os secou com os cabelos.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Ambas </a:t>
            </a:r>
            <a:r>
              <a:rPr lang="pt-PT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tocaram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Jesus…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484588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AF280-62BE-212E-F167-6D1DE19B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365125"/>
            <a:ext cx="11385755" cy="6197907"/>
          </a:xfrm>
        </p:spPr>
        <p:txBody>
          <a:bodyPr>
            <a:normAutofit fontScale="90000"/>
          </a:bodyPr>
          <a:lstStyle/>
          <a:p>
            <a:r>
              <a:rPr lang="pt-PT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Lc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29-32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“Agora, Senhor, segundo a tua palavra, deixareis ir em paz o vosso servo, porque os meus olhos viram a tua salvação, que preparaste para todos os povos!...”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Também o velho Simeão tocou Jesus: </a:t>
            </a:r>
            <a:b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Lc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2, 28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“Ele tomou-O nos braços…”</a:t>
            </a:r>
            <a:b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Como as duas mulheres e como Simeão, também nós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vamos em paz 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porque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tocámos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Jesus na Hóstia Santa, pela Comunhão.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20872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FD250-A9EF-4221-6223-DFE799C3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98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graça e a paz de Nosso Senhor Jesus Cristo, o amor do Pai e a comunhão do Espírito Santo estejam convosco!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2Cor 13,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graça do Senhor Jesus Cristo, o amor de Deus e a comunhão do Espírito Santo estejam com todos vós!”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Ou: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 1, 7; 1Cor 1, 3;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3; Ef 1, 2; Fil 1, 2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663475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F9D62-2A23-442C-04AD-DAE9C4FB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…e o Senhor vos acompanhe!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28, 20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“Estarei convosco até ao fim dos tempos.”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415682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717EC-2A60-905C-8D32-635A833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365125"/>
            <a:ext cx="11135033" cy="61831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Graças a Deus!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1, 12-14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“…dando graças ao Pai, que vos fez capazes de participar da herança dos santos, da luz divina. Ele nos arrancou do poder das trevas e nos transportou para o Reino do seu Filho amado, no qual temos a redenção, a remissão dos pecados.”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Tudo isto acontece na missa!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774183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EEB6E-55F9-6CB7-D342-63A754F8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24, 34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“Em verdade vos digo: esta geração não vai passar sem que tudo isto aconteça.”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acontece em cada geração, pela Eucaristia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22, 20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“«Sim, venho muito em breve!» Ámen! Vem, Senhor Jesus!”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vem em breve, numa paróquia perto de si!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437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7BA32-3309-AA92-C487-785C14CA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45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Bendito seja Deus,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nos reuniu no amor de Cristo!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“Bendito seja o Deus e Pai de nosso Senhor Jesus Cristo, que nos abençoou com toda a sorte de bênçãos espirituais, nos céus, em Cristo.”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49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931B5-F0F9-C08B-FF2C-77D1B3AB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5" y="0"/>
            <a:ext cx="11518490" cy="685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 PENITENCIAL: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Descobrir-se pecador é a reação natural daqueles que contactam inesperadamente com a santidade de Deus. Assim fez Isaías quando teve uma visão do trono de Deus: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6, 5: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“Ai de mim, estou perdido! Sou um homem de lábios impuros e vivo no meio de um povo de lábios impuros e os meus olhos viram o Rei, o Senhor dos exércitos!”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065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9CF30-8DB7-540C-311E-63EB147D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064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assim fez Pedro, perante a pesca milagrosa: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5, 8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“À vista do milagre, Simão Pedro atirou-se aos pés de Jesus, dizendo: «Afasta-te de mim, Senhor, porque sou um pecador!»”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738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58F3D-52D0-BAF2-B2B4-419058D4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5" y="365125"/>
            <a:ext cx="11695470" cy="6271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 quando o povo era avisado de que Deus iria passar, preparava-se convenientemente, lavando as vestes e jejuando. Assim aconteceu na grande manifestação de Deus no Sinai: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19, 10-11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Senhor disse a Moisés: «Vai ao povo, e fá-lo santificar-se hoje e amanhã; lavem as suas vestes e estejam prontos depois de amanhã, porque depois de amanhã o Senhor descerá aos olhos de todo o povo sobre a montanha do Sinai.»”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925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2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D241C76-0C9C-605E-0A53-DFA44457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89" y="744909"/>
            <a:ext cx="5271811" cy="54272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missa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recebemos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Palavra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versículos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bíblicos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longo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toda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liturgia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e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finalmente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no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Pão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no Vinho.</a:t>
            </a:r>
            <a:b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4000" dirty="0"/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Uma imagem com céu, exterior, pessoa, pessoas&#10;&#10;Descrição gerada automaticamente">
            <a:extLst>
              <a:ext uri="{FF2B5EF4-FFF2-40B4-BE49-F238E27FC236}">
                <a16:creationId xmlns:a16="http://schemas.microsoft.com/office/drawing/2014/main" id="{73C236D9-3EBA-43B5-3A15-D60C7B050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r="-1" b="1400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112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6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7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9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76B41-8B8D-CC6A-A394-874C29D5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isso, São Paulo vai admoestar os cristãos que participam na Eucaristia: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1Cor 11, 28-29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“Por conseguinte, que cada um examine a si mesmo antes de comer desse pão e beber desse cálice, pois aquele que come e bebe sem discernir o Corpo, come e bebe a própria condenação.”</a:t>
            </a:r>
          </a:p>
        </p:txBody>
      </p:sp>
    </p:spTree>
    <p:extLst>
      <p:ext uri="{BB962C8B-B14F-4D97-AF65-F5344CB8AC3E}">
        <p14:creationId xmlns:p14="http://schemas.microsoft.com/office/powerpoint/2010/main" val="215456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72E6C-A3A0-2CED-61E5-579ACC00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3" y="365125"/>
            <a:ext cx="11444749" cy="62421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Confessar publicamente os pecados faz parte da tradição de Israel desde sempre: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Neemias 9, 2-3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pé, confessaram os seus pecados e as iniquidades de seus pais. De pé, cada um no seu lugar, leram o livro da Lei do Senhor seu Deus, durante a quarta parte do dia; durante outro quarto do dia, confessavam os seus pecados…”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73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B480C-A09C-6508-123F-85F75FC6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" y="365125"/>
            <a:ext cx="11430000" cy="63306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 das Expiações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desde os tempos de Moisés até aos dias de hoje, os Judeus confessam publicamente os seus pecados: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16, 21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“Aarão porá ambas as mãos sobre a cabeça do bode e confessará sobre ele todas as faltas dos filhos de Israel, todas as suas transgressões e todos os seus pecados.”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5170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7779A-F9A0-6447-D19A-5A132C93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5"/>
            <a:ext cx="11541211" cy="63693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Confesso a Deus Todo-Poderoso e a vós, irmãos,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pequei muitas vezes…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 5, 16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“Confessai uns aos outros os vossos pecados.”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50, 5-6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“Pois eu reconheço as minhas faltas e diante de mim está sempre o meu pecado. Pequei contra ti, contra ti somente…”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2Sm 24, 10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“Cometi um grande pecado! Agora, Senhor, perdoa esta falta ao teu servo, porque cometi uma grande loucura.”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16086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9EF7B-742A-DB02-AD18-9F217FF7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0"/>
            <a:ext cx="11621729" cy="696283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…por pensamentos e palavras, atos e omissões.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 4, 17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“Aquele que sabe fazer o bem e não o faz incorre em pecado.”</a:t>
            </a:r>
            <a:br>
              <a:rPr kumimoji="0" lang="pt-PT" sz="31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PT" sz="31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25, 45</a:t>
            </a:r>
            <a:r>
              <a:rPr kumimoji="0" lang="pt-PT" sz="31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pt-PT" sz="31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“Em verdade vos digo: todas as vezes que o deixastes de fazer a um desses pequeninos, foi a mim que o deixastes de fazer.”</a:t>
            </a:r>
            <a:r>
              <a:rPr kumimoji="0" lang="pt-PT" sz="31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(sobre as obras de misericórdia)</a:t>
            </a:r>
            <a:r>
              <a:rPr lang="pt-PT" sz="4000" dirty="0">
                <a:solidFill>
                  <a:srgbClr val="2014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solidFill>
                  <a:srgbClr val="2014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solidFill>
                  <a:srgbClr val="2014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5, 27</a:t>
            </a:r>
            <a:r>
              <a:rPr lang="pt-PT" sz="3100" dirty="0">
                <a:solidFill>
                  <a:srgbClr val="2014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solidFill>
                  <a:srgbClr val="2014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“Ouvistes o que foi dito: Não cometerás adultério Eu, porém, digo-vos: aquele que olha para uma mulher e a deseja já cometeu adultério com ela em seu coração.”</a:t>
            </a:r>
            <a:r>
              <a:rPr lang="pt-PT" sz="3100" dirty="0">
                <a:solidFill>
                  <a:srgbClr val="2014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827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7EF61-758F-5399-9E04-52FC1A50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5" y="825910"/>
            <a:ext cx="11621729" cy="58846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5, 21-22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“Ouvistes o que foi dito aos antigos: Não matarás! Aquele que matar terá de responder no tribunal. Eu, porém, digo-vos: todo aquele que se encolerizar contra o seu irmão, terá de responder no tribunal; aquele que chamar ao seu irmão “Cretino!” estará sujeito ao julgamento do Sinédrio…”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 3, 2</a:t>
            </a:r>
            <a:r>
              <a:rPr kumimoji="0" lang="pt-PT" sz="36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pt-PT" sz="36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“Aquele que não peca no falar é realmente um homem perfeito, capaz de refrear todo o seu corpo.”</a:t>
            </a:r>
            <a:br>
              <a:rPr kumimoji="0" lang="pt-PT" sz="40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9743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9C04A-1C1C-0CC3-AF80-1D00DEDE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75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minha culpa, minha culpa, minha tão grande culpa (batendo no peito)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“Meu Deus, tem piedade de mim, que sou pecador!” E batia no peito…”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tríplice repetição é o equivalente hebraico ao superlativo. O pecado é coisa séria.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6425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B49B7-D317-57A0-73A8-6782B697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1"/>
            <a:ext cx="11528854" cy="66973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peço à Virgem Maria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1, 48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“Chamar-me-ão bem-aventurada todas as gerações!”</a:t>
            </a:r>
            <a:b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Aos anjos e santos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8, 3-4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“Deram-lhe uma grande quantidade de incenso para que oferecesse com as orações de todos os santos, sobre o altar de ouro que está diante do trono. E, da mão do Anjo, a fumaça do incenso com as orações dos santos subiu diante de Deus.”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914483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F1C5D-51C9-80D9-3FF6-61F929A0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65125"/>
            <a:ext cx="11467070" cy="6381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 vós, irmãos, que rogueis por mim a Deus nosso Senhor.</a:t>
            </a:r>
            <a:b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Baruc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1, 13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“Rezai também por nós ao Senhor nosso Deus, porque pecámos contra o Senhor, nosso Deus!”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1Tss 5, 25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“Rezai por nós, irmãos”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1Jo 5, 16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 alguém vê seu irmão cometer um pecado que não conduz à morte, que ele ore e Deus dará a vida a este irmão”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207440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23733-E067-2B13-F4E3-1FB22679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988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tende piedade: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“Meu Deus, tem piedade de mim, que sou pecador!” E batia no peito…”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(Parábola do fariseu e do publicano)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505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45BBF-4314-A8C6-6A76-788FABF6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53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 esta Palavra é intercalada de momentos de silêncio, sobretudo depois de cada leitura, onde escutamos a voz de Deus, e antes, durante e após a Consagração e Comunhão, onde vemos e recebemos o próprio Deus. Na tradição bíblica, o silêncio acompanha sempre a manifestação divina: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681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E3810-87E4-CF96-1A69-C9C36BA0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3" y="365125"/>
            <a:ext cx="11518491" cy="6271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este grito de súplica, muitos se aproximavam de Jesus, suplicando já não apenas o perdão dos seus pecados, mas a cura, a restauração, a libertação, a salvação: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9, 27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“Partindo dali Jesus, puseram-se a segui-lo dois cegos, que gritavam e diziam: «Filho de David, tem compaixão de nós!»” 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(ou </a:t>
            </a: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20, 30-31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17, 13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“Ao entrar num povoado, dez leprosos vieram-lhe ao encontro. Pararam à distância e clamaram: «Jesus, Mestre, tem compaixão de nós!»”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21787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6A6BA-3AB9-7DEE-62D7-F70D35D8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337420"/>
            <a:ext cx="10884310" cy="61831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é também o grito que muitos lançam a Jesus, pedindo não por si mesmos, mas pelos que mais amam: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15, 22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“Senhor, filho de David, tem compaixão de mim: a minha filha está horrivelmente endemoninhada.”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17, 15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“Senhor, tem compaixão do meu filho, porque é epilético e sofre muito com isso.”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053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82AD-3356-F388-3C57-B168A07B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5172"/>
          </a:xfrm>
        </p:spPr>
        <p:txBody>
          <a:bodyPr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“Senhor, tende piedade” é um grito de súplica, pedindo o auxílio divino, a oração seguinte é um grito de louvor, porque este auxílio nunca nos falta: </a:t>
            </a:r>
          </a:p>
        </p:txBody>
      </p:sp>
    </p:spTree>
    <p:extLst>
      <p:ext uri="{BB962C8B-B14F-4D97-AF65-F5344CB8AC3E}">
        <p14:creationId xmlns:p14="http://schemas.microsoft.com/office/powerpoint/2010/main" val="44906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6AC13-E0BD-3F42-C885-AD97609E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238271" cy="60504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Glória: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cântico de Natal que os anjos compuseram!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Cantamos ao Natal, aqui no início da missa, porque tal como os Anjos, sabemos que Ele está entre nós.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1, 14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Verbo encarnou e habitou entre nós!” </a:t>
            </a:r>
          </a:p>
        </p:txBody>
      </p:sp>
    </p:spTree>
    <p:extLst>
      <p:ext uri="{BB962C8B-B14F-4D97-AF65-F5344CB8AC3E}">
        <p14:creationId xmlns:p14="http://schemas.microsoft.com/office/powerpoint/2010/main" val="947648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BDD38-78E1-2643-764F-D241341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185351"/>
            <a:ext cx="11553567" cy="6672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Glória a Deus nas alturas e paz na terra aos homens por Ele amados!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2, 14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“Glória a Deus nas alturas e paz na terra aos homens por ele amados!”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Deus, Rei dos Céus, Deus Pai todo-poderoso: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19, 6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Senhor, o Deus todo-poderoso passou a reinar!”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1543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A3548-F2B4-4DBA-2280-B4E9B323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5"/>
            <a:ext cx="11516497" cy="638166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Nós vos louvamos, nós vos adoramos, nós vos glorificamos, nós vos damos graças por vossa imensa glória!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1Cro 29,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“Agora pois, ó nosso Deus, nós te celebramos, louvamos teu nome glorioso!”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547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F5F19-FCB8-502B-19D2-3C68DA36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1"/>
            <a:ext cx="11084011" cy="662322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Jesus Cristo, Filho Unigénito (Filho de Deus Pai)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 1-3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“Pai, chegou a hora: glorifica o teu Filho, para que o teu Filho te glorifique… Que eles te conheçam, a ti, o único Deus verdadeiro, e aquele que enviaste, Jesus Cristo.”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2Jo 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“Connosco estarão a graça, a misericórdia e a paz, da parte de Deus Pai e de Jesus Cristo, o Filho do Pai, na verdade e no amor.”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4, 14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“Jesus, o Filho de Deus.”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6843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8541C-8306-507D-01BD-1FEFB304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33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Deus: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 2, 6-11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“Cristo Jesus tinha a condição divina (…) Que ao nome de Jesus, se dobre todo o joelho na terra, no céu e nos abismos, e toda a língua proclame, para glória de Deus Pai, que Jesus é o Senhor!”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8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11DC3-2B18-14F9-280D-33C842DC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23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Cordeiro de Deus, Vós que tirais o pecado do mundo…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o Cordeiro de Deus, que tira o pecado do mundo!”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951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76641-DF17-2E53-897B-9FE2684F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7" y="365125"/>
            <a:ext cx="11400503" cy="62951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…acolhei a nossa súplica!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1Rs 8, 30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“Escuta as súplicas de teu servo e de teu povo Israel, quando orarem neste lugar. Escuta do lugar onde resides, no céu, escuta e perdoa.”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(Oração de Salomão na inauguração do Templo)</a:t>
            </a:r>
            <a:b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28/27, 2. 6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“Ouve a minha voz suplicante quando eu grito a ti, quando eu levanto as mãos para o teu santo dos santos. Bendito seja o Senhor, que ouviu a voz da minha súplica!” 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19455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744E-9E6F-7A08-D500-9B59D2BE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5"/>
            <a:ext cx="11547987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Zacarias 2, 17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“Silêncio! Toda a carne diante do Senhor! Sim, Ele se levanta em sua morada santa.”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Sofonias 1, 7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“Silêncio diante do Senhor, pois o dia do Senhor está próximo!”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Habacuc 2, 20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“Mas o Senhor está no seu Santuário sagrado: silêncio em sua presença, terra inteira!”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469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B52F9-F71A-F3C6-A8DC-FF78569C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3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Vós, que estais à direita do Pai, tende piedade de nós!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8, 34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“Quem nos condenará? Cristo Jesus, aquele que morreu, ou melhor, que ressuscitou, aquele que está à direita de Deus e que intercede por nós?”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“Temos um sumo sacerdote que se sentou à direita do trono da Majestade nos céus.”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1794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747B4-01C7-7EA9-BBAA-3DBBC3B8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0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 Vós sois o Santo!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15, 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“Só Tu és santo!” 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 Vós sois o Senhor!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8, 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“Para nós, contudo, existe um só Deus, o Pai, de quem tudo procede e para quem nós somos, e um só Senhor, Jesus Cristo, por quem tudo existe e por quem nós somos.”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4, 5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“Há um só Senhor”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151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CCE00-D0BC-5D33-54C1-B4D4991A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6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 Vós o Altíssimo Jesus Cristo!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1, 32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“Será chamado Filho do Altíssimo”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o Espírito Santo…</a:t>
            </a:r>
            <a:b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2Cor 13, 13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pt-PT" sz="32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graça do Senhor Jesus Cristo, o amor de Deus e a comunhão do Espírito Santo estejam com todos vós!”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glória de Deus Pai!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2, 11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toda a língua confesse que Jesus é o Senhor, para glória de Deus Pai.”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315306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51094-CEA3-808C-553C-D4D38E4C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365125"/>
            <a:ext cx="11504139" cy="6282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Oração coleta: reúne a oração de todos nós e termina: 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…pelos séculos dos séculos.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 145 (144), 21: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“Que minha boca diga o louvor do Senhor e toda a carne bendiga o seu nome santo, pelos séculos dos séculos!”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21: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Ele seja a glória na Igreja e em Cristo Jesus, por todas as gerações dos séculos dos séculos! Ámen!”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5, 12: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louvor, a glória, a sabedoria, a ação de graças, a honra, o poder e a força devem ser dados ao nosso Deus pelos séculos dos séculos. Ámen!”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8422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3FE77-D7EA-4D01-CE5E-0A233198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5" y="365125"/>
            <a:ext cx="11297265" cy="63453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LITURGIA DA PALAVRA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Palavra de Deus é escutada em sinfonia, a três vozes, com três leituras. Pelo meio, o salmo é a resposta orante da Igreja à Palavra escutada, como sempre foi de Israel.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Escutamos 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Pai,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 revelou a Israel.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Escutamos 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Espírito,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 escritos apostólicos, Ele que formou a Igreja.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Escutamos a Palavra encarnada, 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Filho, 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Evangelho</a:t>
            </a:r>
            <a:r>
              <a:rPr lang="pt-P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2129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429CE-B295-9FB8-5CE4-92382835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1649"/>
          </a:xfrm>
        </p:spPr>
        <p:txBody>
          <a:bodyPr/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 do Senhor! 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Graças a Deus! 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o leitor, como a assembleia, estão em êxtase: Deus falou, e nós escutámos! Como se agradece tal honra? Dando graças.</a:t>
            </a:r>
          </a:p>
        </p:txBody>
      </p:sp>
    </p:spTree>
    <p:extLst>
      <p:ext uri="{BB962C8B-B14F-4D97-AF65-F5344CB8AC3E}">
        <p14:creationId xmlns:p14="http://schemas.microsoft.com/office/powerpoint/2010/main" val="1904014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9D012-451B-D3F1-BE0E-80676AE0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6" y="282012"/>
            <a:ext cx="10515600" cy="62220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7, 25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“Graças sejam dadas a Deus, por Jesus Cristo Senhor nosso!”</a:t>
            </a:r>
            <a:br>
              <a:rPr lang="pt-PT" i="1" dirty="0"/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15, 57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“Graças se deem a Deus, que nos dá a vitória por nosso Senhor Jesus Cristo!”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2Cor 2, 14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“Graças sejam dadas a Deus, que por Cristo nos carrega sempre em seu triunfo.”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7948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18CA5-0D6E-2EC9-BEAA-559C9CBE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365125"/>
            <a:ext cx="11823289" cy="6271649"/>
          </a:xfrm>
        </p:spPr>
        <p:txBody>
          <a:bodyPr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chega a Palavra por excelência, o Evangelho.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vai passar por entre nós. Como fazia o povo na Galileia quando Jesus passava?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10, 49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“Coragem! Ele chama-te.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Levanta-te!”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44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42904-9038-80B7-8C9E-9A02E4B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7" y="693174"/>
            <a:ext cx="11621729" cy="59547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Aleluia: </a:t>
            </a:r>
            <a:b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louvar – e </a:t>
            </a:r>
            <a:r>
              <a:rPr lang="pt-PT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Yah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PT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Yahweh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Senhor. Louvai o Senhor! </a:t>
            </a:r>
            <a:b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AT aparece especialmente nos 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salmos “</a:t>
            </a: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os salmos que se rezavam depois da Ceia Pascal, porque louvam o Senhor pela libertação de Israel do Egito. 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NT aparece apenas em 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Apocalipse 19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P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curiosamente, a propósito do banquete do Cordeiro que foi imolado. É a Ceia Pascal que se cumpre. </a:t>
            </a:r>
            <a:br>
              <a:rPr lang="pt-P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ficamos a saber que na liturgia celeste se canta Aleluia, como nas nossas igrejas! </a:t>
            </a:r>
            <a:b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66802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3D285-95B1-9FB3-4F15-4596BD60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365125"/>
            <a:ext cx="11400503" cy="61389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Neemias 8, 1-6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“Todo o povo se reuniu como um só homem na praça situada defronte da porta das Águas. Disseram ao escriba Esdras que trouxesse o livro da Lei de Moisés, que o Senhor havia prescrito para Israel. Então o sacerdote Esdras trouxe a Lei diante da assembleia (…) e leu o livro desde a aurora até ao meio-dia (…): todo o povo ouvia atentamente a leitura do livro da Lei. O escriba Esdras estava sobre um estrado de madeira, construído para a ocasião (…) Esdras abriu o livro à vista de todo o povo e quando ele o abriu, todo o povo se pôs de pé. Então Esdras bendisse o Senhor, o grande Deus; todo o povo, com as mãos erguidas, respondeu: Ámen! Ámen! E depois inclinaram-se e prostraram-se diante do Senhor, com o rosto em terra.”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986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16872-085A-3187-98FD-07FF81A8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44748" cy="637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silêncio faz parte da liturgia celeste: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Apocalipse 8, 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o Cordeiro abriu o sétimo selo, houve no céu um silêncio durante cerca de meia hora…” 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guardar silêncio, imitamos Maria: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2, 19.51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“Maria conservava cuidadosamente todos esses acontecimentos e meditava-os em seu coração.”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6581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D78DC-6AE2-7A0F-A167-2886CFDC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430000" cy="6374888"/>
          </a:xfrm>
        </p:spPr>
        <p:txBody>
          <a:bodyPr/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tríplice sinal da cruz: 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fronte: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purifica, Senhor, a minha inteligência, para Te entender!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boca: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purifica, Senhor, os meus lábios, para que Te anunciem!</a:t>
            </a:r>
            <a:b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coração: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purifica, Senhor, o meu coração, para que Te ame! </a:t>
            </a:r>
          </a:p>
        </p:txBody>
      </p:sp>
    </p:spTree>
    <p:extLst>
      <p:ext uri="{BB962C8B-B14F-4D97-AF65-F5344CB8AC3E}">
        <p14:creationId xmlns:p14="http://schemas.microsoft.com/office/powerpoint/2010/main" val="870252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6777A-CA91-4F6F-2935-56E362C1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06477"/>
            <a:ext cx="11592232" cy="63860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 acompanhar o sinal da Cruz com a oração do </a:t>
            </a:r>
            <a:r>
              <a:rPr lang="pt-PT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Shemá</a:t>
            </a:r>
            <a:r>
              <a:rPr lang="pt-P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pedindo a bênção para a inteligência, o coração e a boca que proclama a Palavra: </a:t>
            </a:r>
            <a:b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4-7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“Escuta, Israel! O Senhor nosso Deus é o único Senhor. Amarás o Senhor teu Deus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todo o teu coração, com toda a tua alma e com todas as tuas forças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Que estas palavras que hoje te ordeno estejam em teu coração! Tu as inculcarás aos teus filhos,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delas falarás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sentado em tua casa e andando em teus caminhos, deitado e de pé.”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66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D09EB-FB21-51C0-05AB-65E43E7C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24, 32-35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“«Não nos ardia o nosso coração quando Ele nos falava pelo caminho, quando nos explicava as Escrituras?» Naquela mesma hora, levantaram-se e voltaram para Jerusalém. (…) E narraram os acontecimentos do caminho e como O haviam reconhecido na fração do pão.”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739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A0715-AF16-3400-2508-E67A23FD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65125"/>
            <a:ext cx="11680722" cy="6374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 6, 1-9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“Vi o Senhor sentado sobre um trono alto e elevado. A cauda da sua veste enchia o santuário. Acima dele, de pé, estavam serafins (…) Então eu disse: 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«Ai de mim, estou perdido! Sou um homem de lábios impuros e vivo no meio de um povo de lábios impuros e os meus olhos viram o Rei, o Senhor dos Exércitos.»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Nisto, um dos serafins voou para junto de mim, trazendo na mão uma brasa que havia tirado do altar com uma tenaz. Com ela tocou-me os lábios e disse: «</a:t>
            </a:r>
            <a:r>
              <a:rPr lang="pt-P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Vê, isto tocou os teus lábios, a tua iniquidade está removida, o teu pecado está perdoado.»” </a:t>
            </a:r>
            <a:endParaRPr lang="pt-PT" b="1" i="1" dirty="0"/>
          </a:p>
        </p:txBody>
      </p:sp>
    </p:spTree>
    <p:extLst>
      <p:ext uri="{BB962C8B-B14F-4D97-AF65-F5344CB8AC3E}">
        <p14:creationId xmlns:p14="http://schemas.microsoft.com/office/powerpoint/2010/main" val="3420197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97277-75E4-08F7-342D-0AC6C8F9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3" y="114403"/>
            <a:ext cx="11208774" cy="62126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 da salvação! </a:t>
            </a: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19, 9-10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“Jesus disse a Zaqueu: «Hoje a salvação entrou nesta casa, porque este homem também é um filho de Abraão. Com efeito, o Filho do Homem veio procurar e salvar o que estava perdido.»”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Glória a Vós, Senhor! </a:t>
            </a:r>
            <a:endParaRPr lang="pt-P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48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CD8CD-6D63-B92B-6DDA-4A6C22CE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65125"/>
            <a:ext cx="11547987" cy="63453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/>
              <a:t>Homilia</a:t>
            </a:r>
            <a:br>
              <a:rPr lang="pt-PT" dirty="0"/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13, 9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“Aquele que tiver ouvidos, oiça!” 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Neemias 8, 7-8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“Os levitas explicavam a Lei ao povo, enquanto o povo estava de pé. E Esdras leu no livro da Lei de Deus, traduzindo e dando o sentido: assim podia-se compreender a leitura.”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8623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1E94C-F5B0-A20B-2F55-B75A2BD6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65125"/>
            <a:ext cx="11518489" cy="628639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Credo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Herança do Judaísmo. Os Judeus tinham o seu Credo, que deviam proclamar diante do sacerdote na Terra Prometida, atualizando a História da Salvação de Israel do Egito como se fosse a sua História pessoal: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26, 3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“Declaro hoje ao Senhor meu Deus que entrei na terra que o Senhor, sob juramento, prometera aos nossos pais que nos daria!”</a:t>
            </a:r>
          </a:p>
        </p:txBody>
      </p:sp>
    </p:spTree>
    <p:extLst>
      <p:ext uri="{BB962C8B-B14F-4D97-AF65-F5344CB8AC3E}">
        <p14:creationId xmlns:p14="http://schemas.microsoft.com/office/powerpoint/2010/main" val="4080463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CA189-6FA1-FBA7-7C52-48836DB9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03239"/>
            <a:ext cx="11769213" cy="64892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dirty="0"/>
              <a:t>                                  Credo</a:t>
            </a:r>
            <a:br>
              <a:rPr lang="pt-PT" dirty="0"/>
            </a:b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 5-10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tomando a palavra, tu dirás diante do Senhor teu Deus: «Meu pai era um arameu errante: ele desceu ao Egito e ali residiu com poucas pessoas; depois tornou-se uma nação grande, forte e numerosa. Os egípcios, porém, maltrataram-nos e humilharam-nos, impondo-nos uma dura escravidão. Gritámos então ao Senhor, Deus dos nossos pais, e o Senhor ouviu a nossa voz, viu a nossa miséria, o nosso sofrimento e a nossa opressão. E o Senhor fez-nos sair do Egito com mão forte e braço estendido, no meio de grande terror, com sinais e prodígios, e trouxe-nos a este lugar, dando-nos esta terra, uma terra onde mana leite e mel. E agora, eis que trago as primícias dos frutos do solo que Tu me deste, Senhor.»”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8588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A1FC6-BC0B-C18A-EBAE-A9875D19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2516" cy="63306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nosso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Credo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também é histórico: narra a ação de Deus na História, desde a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mundo pelo Pai, à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Salvação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trazida pelo Filho, que encarnou, morreu e ressuscitou por nós, à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Santificação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o Espírito Santo opera na Igreja até ao fim dos tempos.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1837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39BAA-8D1C-CB05-B2F4-6E1466AE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132735"/>
            <a:ext cx="11385755" cy="59878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b="1" dirty="0"/>
              <a:t>                  </a:t>
            </a:r>
            <a:br>
              <a:rPr lang="pt-PT" b="1" dirty="0"/>
            </a:br>
            <a:br>
              <a:rPr lang="pt-PT" b="1" dirty="0"/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ORAÇÃO DOS FIÉIS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oração de intercessão está no coração da Bíblia. </a:t>
            </a:r>
            <a:b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Grandes intercessores: </a:t>
            </a:r>
            <a:b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Abraão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PT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16-33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protagoniza a primeira oração de intercessão da História.</a:t>
            </a:r>
            <a:b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Isaac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 20-26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intercede durante 20 anos (!) por sua mulher Rebeca, para que tenha um filho.</a:t>
            </a:r>
            <a:b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Moisés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intercede pelo povo continuamente durante o êxodo: </a:t>
            </a: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17; Ex 32, 9-14; </a:t>
            </a:r>
            <a:r>
              <a:rPr lang="pt-PT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11; </a:t>
            </a:r>
            <a:r>
              <a:rPr lang="pt-PT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4-9.</a:t>
            </a:r>
            <a:b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38228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CB39-416C-9567-30D6-9E8DF5A8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65125"/>
            <a:ext cx="10677832" cy="62126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/>
              <a:t>                                        ENTRADA</a:t>
            </a:r>
            <a:br>
              <a:rPr lang="pt-PT" sz="3600" dirty="0"/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entrada do sacerdote, passando pelo meio da assembleia, que aclama, faz memória da entrada de Jesus no Templo: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2, 22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como bebé.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como adolescente.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19, 45; 21, 37; 22, 53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como Messias enviado pelo Pai para ensinar.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2036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36C2B-9508-6D56-217A-1D9698CC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365125"/>
            <a:ext cx="11267767" cy="63453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nosso maior intercessor é Jesus: 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Lucas 22, 32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“Mas eu roguei por ti, para que a tua fé não desfaleça; e tu, quando te converteres, fortalece teus irmãos.”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23, 34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“Pai, perdoa-lhes, porque não sabem o que fazem.”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6421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A5C54-7F85-1A4B-C757-0A18E4A5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grande oração de intercessão de Jesus.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Jesus, sumo-sacerdote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intercede por todos nós, os seus discípulos até ao fim dos tempos, e pede para nós, acima de tudo, o dom da unidade. Quando intercedemos uns pelos outros, exercemos o nosso 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sacerdócio comum dos fiéis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9202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89475-3BF0-AB6E-8CA7-C79AAD7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65125"/>
            <a:ext cx="11592232" cy="62863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8, 34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“Quem nos condenará? Jesus Cristo, aquele que morreu, ou melhor, que ressuscitou, aquele que está à direita de Deus e que intercede por nós?”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7, 25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“Por isso é capaz de salvar totalmente aqueles que, por meio dele, se aproximam de Deus, visto que ele vive para sempre para interceder por eles.”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3956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81EC6-496D-0663-EF9D-8064D31A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365125"/>
            <a:ext cx="11562735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ensinou-nos a interceder uns pelos outros: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Mateus 5, 44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“Eu, porém, vos digo: Amai aos vossos inimigos, e orai pelos que vos perseguem.”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Mateus 18, 19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“Ainda vos digo mais: Se dois de vós na terra concordarem acerca de qualquer coisa que pedirem, isso lhes será feito por meu Pai, que está nos céus.”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5845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892CB-1A70-4228-826F-DAE2C959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 e os Apóstolos insistem na intercessão: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Atos 7, 60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pondo-se de joelhos, clamou com grande voz: Senhor, não lhes imputes este pecado. Tendo dito isto, adormeceu.” 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(Oração de Santo Estêvão)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77725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69586-E3BB-20A3-2836-A6048B17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365125"/>
            <a:ext cx="11400503" cy="63158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2Cor 1, 11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“Vós colaborareis para tanto mediante a vossa prece; assim, a graça que obteremos pela intercessão de muitas pessoas suscitará a ação de graças de muitos em nosso favor.” 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Efésios 6, 18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“Com toda a oração e súplica orando em todo tempo no Espírito e, para o mesmo fim, vigiando com toda a perseverança e súplica, por todos os santos.”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469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4C745-6731-6B28-2F10-806220A1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65125"/>
            <a:ext cx="11444749" cy="63896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Filemon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1, 22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ao mesmo tempo, prepara-me também pousada, pois espero que pelas vossas orações vos serei restituído.”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1Tss 5, 25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“Orai por nós, irmãos.”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 5, 16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“Orem uns pelos outros para serem curados. A oração de um justo é poderosa e eficaz.”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04513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F08F2-43A9-81E1-7E1C-B0CE8C7C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1Tm 2, 1-2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“Antes de tudo, recomendo que se façam súplicas, orações, intercessões e ações de graças por todos os homens; pelos reis e por todos os que exercem autoridade, para que tenhamos uma vida tranquila e pacífica, com toda a piedade e dignidade.”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21703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5C826-E629-208E-AE36-827E6429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9417"/>
          </a:xfrm>
        </p:spPr>
        <p:txBody>
          <a:bodyPr/>
          <a:lstStyle/>
          <a:p>
            <a:pPr algn="ctr"/>
            <a:r>
              <a:rPr lang="pt-PT" b="1" dirty="0"/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060190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DAECE-5D2B-11E7-2FE5-5B54E2E0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0" y="1017639"/>
            <a:ext cx="11695471" cy="56338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/>
              <a:t> </a:t>
            </a:r>
            <a:r>
              <a:rPr lang="pt-PT" b="1" dirty="0"/>
              <a:t>Peditório: </a:t>
            </a:r>
            <a:br>
              <a:rPr lang="pt-PT" sz="3600" dirty="0"/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1Cor 16, 1-2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“Quanto à coleta em favor dos santos, segui também vós as normas que estabeleci para as Igrejas da Galácia. No primeiro dia da semana, cada um de vós ponha de lado o que conseguir poupar; deste modo, não se esperará a minha chegada para se fazerem as coletas.”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2, 10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“Nós só nos devíamos lembrar dos pobres, o que aliás tenho procurado fazer com solicitude.”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737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FF583-92B8-70AD-77D4-D03AD6A9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5" y="365125"/>
            <a:ext cx="11238271" cy="61684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24/23, 7-10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“Levantai, ó portas, os vossos frontões, elevai-vos, antigos portais, para que entre o rei da glória! Quem é este rei da glória? É o Senhor, o forte e valente, o Senhor, o valente das guerras. Levantai, ó portas, os vossos frontões, elevai-vos, antigos portais, para que entre o rei da glória! Quem é este rei da glória? É o Senhor dos Exércitos. Ele é o rei da glória!”</a:t>
            </a:r>
            <a:r>
              <a:rPr lang="pt-P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195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779D0-EEF3-EDBF-49F3-B2B20B23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15, 25-28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“Mas agora vou a Jerusalém, a serviço dos santos. A Macedónia e a Acaia houve por bem fazer uma coleta em prol dos santos de Jerusalém que estão na pobreza. (…) Quando eu tiver resolvido este encargo e tiver entregado oficialmente o fruto da coleta, passarei por vós a caminho da Espanha.”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4660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004CF-7221-BE55-1300-C30BBC10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Bendito sejais, Senhor nosso Pai, por estes dons, frutos da Terra e do trabalho do homem, que vos apresentamos…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Eclesiastes 3,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 que o homem coma e beba, desfrutando do produto de todo o seu trabalho, é dom de Deus”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3498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95B84-053A-63F4-1B01-08B4EBC7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365125"/>
            <a:ext cx="11577484" cy="63306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 1-11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entrares na terra que o Senhor teu Deus te dará como herança, e a possuíres e nela habitares, tomarás as primícias de todos os frutos que recolheres do solo que o Senhor teu Deus houver escolhido para aí fazer habitar o seu nome. (…) O sacerdote receberá o cesto da tua mão, colocá-lo-á diante do altar do Senhor teu Deus e, tomando a palavra, tu dirás diante do Senhor teu Deus: «Eis que trago as primícias dos frutos do solo que tu me deste, Senhor.» E as depositarás diante do Senhor teu Deus, e te prostrarás diante do Senhor teu Deus. Alegrar-te-ás, então, por todas as coisas boas que o Senhor teu Deus deu a ti e à tua casa e, juntamente contigo, o levita e o estrangeiro que reside em teu meio.”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57811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2C7A0-A9C5-B859-1238-8046F82F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365125"/>
            <a:ext cx="11031794" cy="63453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7-18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que o Senhor teu Deus vai introduzir-te numa terra boa (…) Comerás e ficarás saciado e bendirás ao Senhor teu Deus na terra que ele te dará. Contudo, fica atento a ti mesmo, para que não esqueças o Senhor teu Deus (…) Portanto, não vás dizer no teu coração: «Foi a minha força e o poder das minhas mãos que me proporcionaram estas riquezas.» Lembra-te do Senhor teu Deus, pois é ele quem te concede força para te enriqueceres…”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82859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DBB57-264E-EA3D-EC25-742C81B9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7" y="365125"/>
            <a:ext cx="11606981" cy="63158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1Cro 29, 10. 14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“Ele bendisse então o Senhor, na presença de toda a assembleia. Disse David: Bendito sejas tu, Senhor, Deus de Israel, nosso pai, desde sempre e para sempre! (…) Pois quem sou eu e quem é o meu povo, para sermos capazes de fazer tais ofertas voluntárias? Porque tudo vem de ti e te ofertamos o que recebemos de tua mão.”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(Oração de David diante das ofertas magníficas que ele e todo o povo fizeram para o futuro Templo, que Salomão, seu filho, irá construir)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77720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BC7FB-AC6B-A207-AD26-035D903C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488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…e que para nós se vão tornar pão da vida e vinho da salvação.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6, 35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“Eu sou o pão da vida”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116, 13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“Elevarei o cálice da salvação, invocando o nome do Senhor.”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07597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7376F-4526-CEDC-80DA-31C4D929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2152"/>
          </a:xfrm>
        </p:spPr>
        <p:txBody>
          <a:bodyPr/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sacerdote mistura água no vinho…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19, 34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“Um dos soldados trespassou-lhe o lado com a lança e logo saiu sangue e água.” </a:t>
            </a:r>
          </a:p>
        </p:txBody>
      </p:sp>
    </p:spTree>
    <p:extLst>
      <p:ext uri="{BB962C8B-B14F-4D97-AF65-F5344CB8AC3E}">
        <p14:creationId xmlns:p14="http://schemas.microsoft.com/office/powerpoint/2010/main" val="26051768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18E0-FE22-CE57-9E04-D3CF1508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1"/>
            <a:ext cx="11665974" cy="67105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dirty="0"/>
              <a:t>O sacerdote reza: </a:t>
            </a:r>
            <a:br>
              <a:rPr lang="pt-PT" sz="3200" dirty="0"/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 coração humilhado e contrito sejamos recebidos por Vós, Senhor. E assim o nosso sacrifício seja agradável a vossos olhos.” </a:t>
            </a:r>
            <a:b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Assim rezaram também os três jovens na fornalha ardente, oferecendo-se a si mesmos pelo fogo como holocausto: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39-40: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“Contudo, com a alma quebrantada e o espírito humilhado possamos encontrar acolhida, tal como se viéssemos com holocaustos de carneiros e de touros, e com miríadas de cordeiros gordos. Tal se torne o nosso sacrifício hoje diante de ti, e se complete junto a ti, porque não serão confundidos os que confiam em ti.”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9845330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7376F-4526-CEDC-80DA-31C4D929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" y="365125"/>
            <a:ext cx="11090787" cy="6669856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sacerdote lava as mãos…</a:t>
            </a:r>
            <a:b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os sacerdotes entravam na Tenda, para se encontrarem face a face com Deus, lavavam as mãos.</a:t>
            </a: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29, 4</a:t>
            </a: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“Farás Aarão e os seus filhos aproximarem-se da entrada da Tenda da Reunião e os lavarás com água.” </a:t>
            </a:r>
            <a:br>
              <a:rPr lang="pt-P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Eis o sinal de que também nós estamos prestes a nos encontrarmos face a face com Deus! </a:t>
            </a:r>
            <a:b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P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197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26225-4437-93CE-CCE5-AE0E977F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sacerdote reza: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“Lavai-me Senhor da minha iniquidade e purificai-me do meu pecado.”</a:t>
            </a:r>
            <a:b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 rezou também David: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 51, 4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“Lava-me inteiro da minha iniquidade e purifica-me do meu pecado!”</a:t>
            </a:r>
          </a:p>
        </p:txBody>
      </p:sp>
    </p:spTree>
    <p:extLst>
      <p:ext uri="{BB962C8B-B14F-4D97-AF65-F5344CB8AC3E}">
        <p14:creationId xmlns:p14="http://schemas.microsoft.com/office/powerpoint/2010/main" val="288975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331CA-3557-332F-CA65-01E790EE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31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assembleia dos fiéis, de pé, aclamando, faz memória da multidão que recebeu Jesus em Jerusalém, com ramos: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21, 1-11; </a:t>
            </a: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 1-11; </a:t>
            </a: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19, 53-38; </a:t>
            </a: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 12-16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1123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CD160-A287-8044-B3EE-596E5D25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62716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Orai irmãos para que o meu e o vosso sacrifício seja aceite por Deus Pai…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4-5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Senhor agradou-se de Abel e da sua oferenda, mas não se agradou de Caim e da sua oferenda.”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98198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9CA59-BBE3-C417-4164-D89B7E42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65125"/>
            <a:ext cx="11592233" cy="63158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Receba o Senhor, por tuas mãos, este sacrifício…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 4: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sacerdote receberá o cesto da tua mão, colocá-lo-á diante do altar do Senhor teu Deus…”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8: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“Levarás ao Senhor a oblação que assim for preparada. Será apresentada ao sacerdote, que a aproximará do altar.”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69105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F518A-CAF8-80E9-E0C6-872523A4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65125"/>
            <a:ext cx="10884309" cy="62569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pt-P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11, 1</a:t>
            </a: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“Exorto-vos irmãos, pela misericórdia de Deus, a que ofereçais os vossos corpos como hóstia viva, santa e agradável a Deus: este é o vosso culto espiritual.”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17631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A21CF-B585-1126-015F-60CDC532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796413"/>
            <a:ext cx="11223522" cy="573712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Senhor esteja convosco! </a:t>
            </a:r>
            <a:b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Senhor esteja convosco!”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25, 8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“Faz-me um santuário, para que eu possa habitar no meio deles.”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33, 15-16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“Disse Moisés: «Se não vieres tu mesmo, não nos faças sair daqui. Como se poderá saber que encontramos graça aos teus olhos, eu e o teu povo? Não será pelo facto de ires connosco?”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06862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E5178-8C8E-DFAA-B95F-04E4FA5F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5" y="707923"/>
            <a:ext cx="11356259" cy="61500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1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Senhor está contigo”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a saudação dirigida a todos os grandes heróis bíblicos nos momentos chave da revelação divina: 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26, 3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Isaac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28, 13-15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Jacob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3, 12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Moisés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31, 8; </a:t>
            </a: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1, 5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Josué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Juízes 6, 12 </a:t>
            </a:r>
            <a:r>
              <a:rPr lang="pt-PT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Gedeão</a:t>
            </a:r>
            <a:b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1Sm 3, 19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Samuel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2Sm 7, 3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David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Jr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6-8 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Jeremias</a:t>
            </a: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10899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56C27-B8BD-C2C8-2C30-E8C7CB4C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365125"/>
            <a:ext cx="11577484" cy="64928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Até chegar a Maria de Nazaré: </a:t>
            </a:r>
            <a:b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1, 28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“Alegra-te, ó Cheia de Graça, o Senhor está contigo!” </a:t>
            </a:r>
            <a:b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aos crentes de todas as gerações: 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28, 20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“E eis que eu estou convosco todos os dias, até à consumação dos séculos!”</a:t>
            </a:r>
            <a:b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21, 3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a tenda de Deus com os homens. Ele habitará com eles, eles serão o seu povo, e ele, Deus-com-eles, será o seu Deus.” 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0785186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2282-F7E2-8D05-D57F-C01E4AE3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99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com o teu espírito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(resposta em latim, e na tradução de várias línguas vernáculas)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2Tm 4, 22 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6, 18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Senhor esteja com o teu espírito!” </a:t>
            </a:r>
            <a:b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 está no meio de nós!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18, 20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“Onde dois ou três estiverem reunidos em meu nome, ali estou eu no meio deles.”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5229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4CC70-57C7-A941-9588-988F2ACF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8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Corações ao alto!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nosso coração está em Deus!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3, 1-3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“Se, pois, ressuscitastes com Cristo, procurai as coisas do alto, onde Cristo está sentado à direita de Deus. Pensai nas coisas do alto, e não nas da terra, pois morrestes e a vossa vida está escondida com Cristo em Deus.” 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Joel 2, 12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“Retornai a mim de todo o vosso coração!”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5479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45A38-5303-9F85-9E8A-8DE64FED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65125"/>
            <a:ext cx="11459496" cy="62863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Demos graças ao Senhor, nosso Deus!</a:t>
            </a:r>
            <a:b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1Cro 16, 34 e salmo 136, 1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“Dai graças ao Senhor, porque ele é bom, porque eterno é o seu amor!”</a:t>
            </a:r>
            <a:b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 com hinos de ação de graças que o povo de Deus se aproximava de Jerusalém: </a:t>
            </a:r>
            <a:b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 95, 2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“Entremos com louvor na sua presença, vamos aclamá-lo com música!”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 100, 4</a:t>
            </a:r>
            <a:r>
              <a:rPr lang="pt-P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“Entrai por suas portas dando graças, com cantos de louvor pelos seus átrios!”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3571643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BCADD-2205-7BB7-B5B6-1E4CC158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365125"/>
            <a:ext cx="11577484" cy="62716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nosso dever, é nossa salvação!</a:t>
            </a:r>
            <a:b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Lc</a:t>
            </a:r>
            <a:r>
              <a:rPr lang="pt-P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17, 12-19: </a:t>
            </a:r>
            <a:r>
              <a:rPr lang="pt-PT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Ao entrar numa aldeia, vieram-lhe ao encontro dez leprosos, que pararam ao longe e elevaram a voz, clamando: “Jesus, Mestre, tem compaixão de nós!”. Jesus viu-os e disse-lhes: “Ide, mostrai-vos ao sacerdote”. E, quando eles iam andando, ficaram curados. Um deles, vendo-se curado, voltou, glorificando a Deus em alta voz. Prostrou-se aos pés de Jesus e lhe agradecia. E era um samaritano. Jesus lhe disse: “Não ficaram curados todos os dez? Onde estão os outros nove? </a:t>
            </a:r>
            <a:r>
              <a:rPr lang="pt-PT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Não se achou senão este estrangeiro que voltasse para agradecer a Deus?!</a:t>
            </a:r>
            <a:r>
              <a:rPr lang="pt-PT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E acrescentou: “Levanta-te e vai, tua fé te salvou</a:t>
            </a:r>
            <a:r>
              <a:rPr lang="pt-P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”.”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98090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539C3-32AF-6197-A4DC-C4F13D23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365125"/>
            <a:ext cx="10822858" cy="63453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é já figura do último Templo, na Jerusalém celeste: </a:t>
            </a:r>
            <a:b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 22, 12-14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“Eis que Eu venho em breve, e trago comigo o salário para retribuir a cada um conforme o seu trabalho. Eu sou o Alfa e o Omega, o Primeiro e o Último, o Princípio e o Fim. Felizes os que lavam as suas vestes para terem poder sobre a árvore da Vida e para entrarem na Cidade pelas portas.”</a:t>
            </a:r>
            <a:r>
              <a:rPr lang="pt-P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16803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D2A5D-48CB-52BB-040D-6155486F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2" y="365125"/>
            <a:ext cx="11636476" cy="59914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10-13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o Senhor teu Deus te introduzir na terra que ele, sob juramento, prometeu a teus pais – Abraão, Isaac e Jacó – que te daria, nas cidades grandes e boas que não edificaste, nas casas cheias de tudo o que é bom, casas que não encheste; poços abertos que não cavaste; vinhas e olivais que não plantaste; quando, pois, comeres e estiveres saciado, fica atento a ti mesmo! Não te esqueças do Senhor, que te fez sair da terra do Egito, da casa da escravidão!”</a:t>
            </a:r>
            <a:b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1Tss 5, 18</a:t>
            </a:r>
            <a:r>
              <a:rPr lang="pt-PT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“Por tudo dai graças, pois esta é a vontade de Deus a vosso respeito, em Cristo Jesus.”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6197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4FEC-18A7-2976-40C1-81BDBF88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365125"/>
            <a:ext cx="11503742" cy="6360140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Prefácio</a:t>
            </a: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longa oração de ação de graças que segue o padrão dos salmos: </a:t>
            </a: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Graças pela Criação</a:t>
            </a:r>
            <a:b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Graças pela Salvação oferecida aos antepassados</a:t>
            </a:r>
            <a:b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Graças pela Salvação oferecida </a:t>
            </a:r>
            <a:r>
              <a:rPr lang="pt-P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</a:t>
            </a: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 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8495688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34362-B547-3818-2FFC-0DFEBA33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365125"/>
            <a:ext cx="11710219" cy="62863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isso, com os anjos e os santos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toda a corte celeste, proclamamos a vossa glória, cantando a uma só voz: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Eis-nos a entrar no Céu! A partir de agora, vamos ver o que veem os anjos.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74853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6A863-BAC7-2339-E204-84015A7C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443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AT, o Céu tem anjos e serafins que cantam a uma só voz: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Isaías 6, 3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pt-PT" sz="4400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o Senhor sentado sobre um trono alto e elevado. A cauda da sua veste enchia o santuário. Acima dele, de pé, estavam serafins, cada um com seis asas. Eles clamavam uns para os outros…”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13287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3E52B-F7FE-1629-695E-54A1801B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8914"/>
          </a:xfrm>
        </p:spPr>
        <p:txBody>
          <a:bodyPr>
            <a:normAutofit/>
          </a:bodyPr>
          <a:lstStyle/>
          <a:p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Mas no NT, o Céu tem também multidões de santos:</a:t>
            </a:r>
            <a:b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b="1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7, 9</a:t>
            </a:r>
            <a:r>
              <a:rPr lang="pt-PT" sz="4000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4000" i="1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“Depois disto, eis que vi uma grande multidão que ninguém podia contar, de todas as nações, tribos, povos e línguas…” </a:t>
            </a:r>
            <a:br>
              <a:rPr lang="pt-PT" sz="4000" i="1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4000" i="1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4000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sua morte e ressurreição, Jesus povoou o Céu de seres humanos!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906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E0EC7-06AE-24E6-9E4D-DAE08BB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4888"/>
          </a:xfrm>
        </p:spPr>
        <p:txBody>
          <a:bodyPr/>
          <a:lstStyle/>
          <a:p>
            <a: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Santo, Santo, Santo, </a:t>
            </a:r>
            <a:b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Deus do Universo!</a:t>
            </a:r>
            <a:br>
              <a:rPr kumimoji="0" lang="pt-PT" sz="36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6, 3: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“…e diziam: Santo, santo, santo é o Senhor dos Exércitos, a sua glória enche toda a terra! À sua voz, os gonzos das portas oscilavam enquanto o Templo se enchia de fumaça.”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05661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A0787-0DFD-80E1-683D-B5C91DAF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6746"/>
          </a:xfrm>
        </p:spPr>
        <p:txBody>
          <a:bodyPr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oração de Isaías é ainda hoje rezada na liturgia judaica, com o nome de </a:t>
            </a:r>
            <a:r>
              <a:rPr lang="pt-P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Keddushah</a:t>
            </a:r>
            <a:r>
              <a:rPr lang="pt-P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P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 terão também rezado José, Maria e Jesus toda a sua vida. </a:t>
            </a:r>
            <a:endParaRPr lang="pt-P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564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DD10E-875C-B97A-8547-AF450A2C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235974"/>
            <a:ext cx="11031793" cy="61500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6, 69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“Nós cremos e reconhecemos que tu és o Santo de Deus.”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 4, 8: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“Santo, Santo, Santo, </a:t>
            </a:r>
            <a:b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Senhor, Deus todo-poderoso. Aquele que era, Aquele que é e Aquele que vem”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30751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FA297-2BBE-1FCA-05E6-08060DC9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1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Céu e a Terra proclamam a vossa glória! </a:t>
            </a:r>
            <a:b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57/56, 6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“Ó Deus, eleva-te acima do céu, tua glória domine sobre a terra inteira!”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19/18, 1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“Os céus contam a glória de Deus, e o firmamento proclama a obra de suas mãos.” </a:t>
            </a:r>
            <a:b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25639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B093-E4DB-56E4-BC74-0C9CBB21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0140"/>
          </a:xfrm>
        </p:spPr>
        <p:txBody>
          <a:bodyPr/>
          <a:lstStyle/>
          <a:p>
            <a:r>
              <a:rPr lang="pt-P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1Rs 8, 10-11: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PT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 Nuvem encheu o Templo do Senhor e os sacerdotes não puderam continuar o seu serviço, por causa da Nuvem: a glória do Senhor enchia o Templo do Senhor!”</a:t>
            </a: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P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esta mesma glória está prestes a encher a nossa igreja…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394264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EB115EDAC3C4D87753C0DADDEE1E2" ma:contentTypeVersion="7" ma:contentTypeDescription="Create a new document." ma:contentTypeScope="" ma:versionID="d5723c6ba2aaa208695e322419a136ea">
  <xsd:schema xmlns:xsd="http://www.w3.org/2001/XMLSchema" xmlns:xs="http://www.w3.org/2001/XMLSchema" xmlns:p="http://schemas.microsoft.com/office/2006/metadata/properties" xmlns:ns3="fa69ad35-0df5-4046-bb69-8396cd9e0af2" xmlns:ns4="6b5d30d8-8670-4c5f-ac6b-752af116e5b0" targetNamespace="http://schemas.microsoft.com/office/2006/metadata/properties" ma:root="true" ma:fieldsID="5e681666c9524b199af143c8cb23b38d" ns3:_="" ns4:_="">
    <xsd:import namespace="fa69ad35-0df5-4046-bb69-8396cd9e0af2"/>
    <xsd:import namespace="6b5d30d8-8670-4c5f-ac6b-752af116e5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9ad35-0df5-4046-bb69-8396cd9e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d30d8-8670-4c5f-ac6b-752af116e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4ACD25-8BA2-451C-A05E-1310B9CC4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9ad35-0df5-4046-bb69-8396cd9e0af2"/>
    <ds:schemaRef ds:uri="6b5d30d8-8670-4c5f-ac6b-752af116e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28617-D52C-4C04-9D9F-D3BBCEE7DA0C}">
  <ds:schemaRefs>
    <ds:schemaRef ds:uri="http://schemas.microsoft.com/office/infopath/2007/PartnerControls"/>
    <ds:schemaRef ds:uri="6b5d30d8-8670-4c5f-ac6b-752af116e5b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a69ad35-0df5-4046-bb69-8396cd9e0af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FD310A-DE9D-49BD-93FC-B6EAB8AAD7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 Bíblia na missa</Template>
  <TotalTime>2626</TotalTime>
  <Words>10765</Words>
  <Application>Microsoft Office PowerPoint</Application>
  <PresentationFormat>Ecrã Panorâmico</PresentationFormat>
  <Paragraphs>154</Paragraphs>
  <Slides>152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152</vt:i4>
      </vt:variant>
    </vt:vector>
  </HeadingPairs>
  <TitlesOfParts>
    <vt:vector size="159" baseType="lpstr">
      <vt:lpstr>Arial</vt:lpstr>
      <vt:lpstr>Avenir Next LT Pro</vt:lpstr>
      <vt:lpstr>AvenirNext LT Pro Medium</vt:lpstr>
      <vt:lpstr>Calibri</vt:lpstr>
      <vt:lpstr>Posterama</vt:lpstr>
      <vt:lpstr>Times New Roman</vt:lpstr>
      <vt:lpstr>ExploreVTI</vt:lpstr>
      <vt:lpstr>A Bíblia  na Missa,  ou a Missa na Bíblia… </vt:lpstr>
      <vt:lpstr>Na missa, recebemos a Palavra em versículos bíblicos ao longo de toda a liturgia, e finalmente, no Pão e no Vinho.  </vt:lpstr>
      <vt:lpstr>Toda esta Palavra é intercalada de momentos de silêncio, sobretudo depois de cada leitura, onde escutamos a voz de Deus, e antes, durante e após a Consagração e Comunhão, onde vemos e recebemos o próprio Deus. Na tradição bíblica, o silêncio acompanha sempre a manifestação divina:  </vt:lpstr>
      <vt:lpstr>Zacarias 2, 17: “Silêncio! Toda a carne diante do Senhor! Sim, Ele se levanta em sua morada santa.” Sofonias 1, 7: “Silêncio diante do Senhor, pois o dia do Senhor está próximo!”  Habacuc 2, 20: “Mas o Senhor está no seu Santuário sagrado: silêncio em sua presença, terra inteira!” </vt:lpstr>
      <vt:lpstr>O silêncio faz parte da liturgia celeste:  Apocalipse 8, 1: “Quando o Cordeiro abriu o sétimo selo, houve no céu um silêncio durante cerca de meia hora…”   Ao guardar silêncio, imitamos Maria:  Lc 2, 19.51: “Maria conservava cuidadosamente todos esses acontecimentos e meditava-os em seu coração.” </vt:lpstr>
      <vt:lpstr>                                        ENTRADA A entrada do sacerdote, passando pelo meio da assembleia, que aclama, faz memória da entrada de Jesus no Templo:  Lc 2, 22: como bebé. Lc 2, 46: como adolescente. Lc 19, 45; 21, 37; 22, 53: como Messias enviado pelo Pai para ensinar. </vt:lpstr>
      <vt:lpstr>Sl 24/23, 7-10: “Levantai, ó portas, os vossos frontões, elevai-vos, antigos portais, para que entre o rei da glória! Quem é este rei da glória? É o Senhor, o forte e valente, o Senhor, o valente das guerras. Levantai, ó portas, os vossos frontões, elevai-vos, antigos portais, para que entre o rei da glória! Quem é este rei da glória? É o Senhor dos Exércitos. Ele é o rei da glória!”  </vt:lpstr>
      <vt:lpstr>A assembleia dos fiéis, de pé, aclamando, faz memória da multidão que recebeu Jesus em Jerusalém, com ramos:  Mt 21, 1-11; Mc 11, 1-11; Lc 19, 53-38; Jo 12, 12-16 </vt:lpstr>
      <vt:lpstr>E é já figura do último Templo, na Jerusalém celeste:   Ap 22, 12-14: “Eis que Eu venho em breve, e trago comigo o salário para retribuir a cada um conforme o seu trabalho. Eu sou o Alfa e o Omega, o Primeiro e o Último, o Princípio e o Fim. Felizes os que lavam as suas vestes para terem poder sobre a árvore da Vida e para entrarem na Cidade pelas portas.”  </vt:lpstr>
      <vt:lpstr>                    RITOS INICIAIS Em nome do Pai, e do Filho, e do Espírito Santo! Mt 28, 19: “Em nome do Pai, do Filho e do Espírito Santo!”  </vt:lpstr>
      <vt:lpstr>Jo 17, 26: “Dei-lhes a conhecer o teu Nome e dá-lo-ei a conhecer”   Mt 6, 9: “Pai nosso que estás nos céus, santificado seja o teu Nome”</vt:lpstr>
      <vt:lpstr>O Sinal da Cruz Sinal da nossa decisão de nos afastarmos dos caminhos do mundo, e invocação eficaz da bênção e da proteção divinas:   Ezequiel 9, 4-6: “Percorre a cidade, Jerusalém, e assinala com uma cruz a testa dos homens que gemem e choram por causa de todas as abominações que se fazem no meio dela.(…) Não toqueis nenhum daqueles que trouxerem o sinal da cruz.” </vt:lpstr>
      <vt:lpstr>Apocalipse 7, 3: “Não danifiqueis a terra, o mar e as árvores, até que tenhamos marcado a fronte dos servos do nosso Deus.” </vt:lpstr>
      <vt:lpstr>Ámen!   1Cro 16, 36: “E que todo o povo diga: ámen!”  Ap 1, 7; 5, 14: “Ámen!” Ap 22, 20: “Ámen! Vem, Senhor Jesus!”</vt:lpstr>
      <vt:lpstr>A graça e a paz de Nosso Senhor Jesus Cristo, o amor do Pai e a comunhão do Espírito Santo estejam convosco! 2Cor 13, 13: “A graça do Senhor Jesus Cristo, o amor de Deus e a comunhão do Espírito Santo estejam com todos vós!” Ou: Rm 1, 7; 1Cor 1, 3; Gl 1, 3; Ef 1, 2; Fil 1, 2. </vt:lpstr>
      <vt:lpstr>Bendito seja Deus,  que nos reuniu no amor de Cristo!  Ef 1, 3: “Bendito seja o Deus e Pai de nosso Senhor Jesus Cristo, que nos abençoou com toda a sorte de bênçãos espirituais, nos céus, em Cristo.” </vt:lpstr>
      <vt:lpstr>ATO PENITENCIAL: Descobrir-se pecador é a reação natural daqueles que contactam inesperadamente com a santidade de Deus. Assim fez Isaías quando teve uma visão do trono de Deus:   Is 6, 5: “Ai de mim, estou perdido! Sou um homem de lábios impuros e vivo no meio de um povo de lábios impuros e os meus olhos viram o Rei, o Senhor dos exércitos!”</vt:lpstr>
      <vt:lpstr>E assim fez Pedro, perante a pesca milagrosa:   Lc 5, 8: “À vista do milagre, Simão Pedro atirou-se aos pés de Jesus, dizendo: «Afasta-te de mim, Senhor, porque sou um pecador!»” </vt:lpstr>
      <vt:lpstr>Mas quando o povo era avisado de que Deus iria passar, preparava-se convenientemente, lavando as vestes e jejuando. Assim aconteceu na grande manifestação de Deus no Sinai:   Ex 19, 10-11: “O Senhor disse a Moisés: «Vai ao povo, e fá-lo santificar-se hoje e amanhã; lavem as suas vestes e estejam prontos depois de amanhã, porque depois de amanhã o Senhor descerá aos olhos de todo o povo sobre a montanha do Sinai.»” </vt:lpstr>
      <vt:lpstr>Por isso, São Paulo vai admoestar os cristãos que participam na Eucaristia:   1Cor 11, 28-29: “Por conseguinte, que cada um examine a si mesmo antes de comer desse pão e beber desse cálice, pois aquele que come e bebe sem discernir o Corpo, come e bebe a própria condenação.”</vt:lpstr>
      <vt:lpstr>Confessar publicamente os pecados faz parte da tradição de Israel desde sempre:  Neemias 9, 2-3: “De pé, confessaram os seus pecados e as iniquidades de seus pais. De pé, cada um no seu lugar, leram o livro da Lei do Senhor seu Deus, durante a quarta parte do dia; durante outro quarto do dia, confessavam os seus pecados…” </vt:lpstr>
      <vt:lpstr>No Dia das Expiações, desde os tempos de Moisés até aos dias de hoje, os Judeus confessam publicamente os seus pecados:  Lv 16, 21: “Aarão porá ambas as mãos sobre a cabeça do bode e confessará sobre ele todas as faltas dos filhos de Israel, todas as suas transgressões e todos os seus pecados.”  </vt:lpstr>
      <vt:lpstr>Confesso a Deus Todo-Poderoso e a vós, irmãos,  que pequei muitas vezes… Tg 5, 16: “Confessai uns aos outros os vossos pecados.”  Sl 50, 5-6: “Pois eu reconheço as minhas faltas e diante de mim está sempre o meu pecado. Pequei contra ti, contra ti somente…” 2Sm 24, 10: “Cometi um grande pecado! Agora, Senhor, perdoa esta falta ao teu servo, porque cometi uma grande loucura.” </vt:lpstr>
      <vt:lpstr>…por pensamentos e palavras, atos e omissões. Tg 4, 17: “Aquele que sabe fazer o bem e não o faz incorre em pecado.” Mt 25, 45: “Em verdade vos digo: todas as vezes que o deixastes de fazer a um desses pequeninos, foi a mim que o deixastes de fazer.” (sobre as obras de misericórdia)  Mt 5, 27: “Ouvistes o que foi dito: Não cometerás adultério Eu, porém, digo-vos: aquele que olha para uma mulher e a deseja já cometeu adultério com ela em seu coração.”  </vt:lpstr>
      <vt:lpstr>Mt 5, 21-22: “Ouvistes o que foi dito aos antigos: Não matarás! Aquele que matar terá de responder no tribunal. Eu, porém, digo-vos: todo aquele que se encolerizar contra o seu irmão, terá de responder no tribunal; aquele que chamar ao seu irmão “Cretino!” estará sujeito ao julgamento do Sinédrio…”   Tg 3, 2: “Aquele que não peca no falar é realmente um homem perfeito, capaz de refrear todo o seu corpo.” </vt:lpstr>
      <vt:lpstr>Por minha culpa, minha culpa, minha tão grande culpa (batendo no peito)  Lc 18, 13: “Meu Deus, tem piedade de mim, que sou pecador!” E batia no peito…” A tríplice repetição é o equivalente hebraico ao superlativo. O pecado é coisa séria.  </vt:lpstr>
      <vt:lpstr>E peço à Virgem Maria…  Lc 1, 48: “Chamar-me-ão bem-aventurada todas as gerações!”  Aos anjos e santos…  Ap 8, 3-4: “Deram-lhe uma grande quantidade de incenso para que oferecesse com as orações de todos os santos, sobre o altar de ouro que está diante do trono. E, da mão do Anjo, a fumaça do incenso com as orações dos santos subiu diante de Deus.”</vt:lpstr>
      <vt:lpstr>E a vós, irmãos, que rogueis por mim a Deus nosso Senhor.  Baruc 1, 13: “Rezai também por nós ao Senhor nosso Deus, porque pecámos contra o Senhor, nosso Deus!” 1Tss 5, 25: “Rezai por nós, irmãos” 1Jo 5, 16: “Se alguém vê seu irmão cometer um pecado que não conduz à morte, que ele ore e Deus dará a vida a este irmão” </vt:lpstr>
      <vt:lpstr>Senhor tende piedade:  Lc 18, 13: “Meu Deus, tem piedade de mim, que sou pecador!” E batia no peito…” (Parábola do fariseu e do publicano) </vt:lpstr>
      <vt:lpstr>Com este grito de súplica, muitos se aproximavam de Jesus, suplicando já não apenas o perdão dos seus pecados, mas a cura, a restauração, a libertação, a salvação: Mt 9, 27: “Partindo dali Jesus, puseram-se a segui-lo dois cegos, que gritavam e diziam: «Filho de David, tem compaixão de nós!»” (ou Mt 20, 30-31) Lc 17, 13: “Ao entrar num povoado, dez leprosos vieram-lhe ao encontro. Pararam à distância e clamaram: «Jesus, Mestre, tem compaixão de nós!»”</vt:lpstr>
      <vt:lpstr>Este é também o grito que muitos lançam a Jesus, pedindo não por si mesmos, mas pelos que mais amam:   Mt 15, 22: “Senhor, filho de David, tem compaixão de mim: a minha filha está horrivelmente endemoninhada.” Mt 17, 15: “Senhor, tem compaixão do meu filho, porque é epilético e sofre muito com isso.” </vt:lpstr>
      <vt:lpstr>Se o “Senhor, tende piedade” é um grito de súplica, pedindo o auxílio divino, a oração seguinte é um grito de louvor, porque este auxílio nunca nos falta: </vt:lpstr>
      <vt:lpstr>Glória:  O cântico de Natal que os anjos compuseram!  Cantamos ao Natal, aqui no início da missa, porque tal como os Anjos, sabemos que Ele está entre nós.  Jo 1, 14: “O Verbo encarnou e habitou entre nós!” </vt:lpstr>
      <vt:lpstr>Glória a Deus nas alturas e paz na terra aos homens por Ele amados! Lc 2, 14: “Glória a Deus nas alturas e paz na terra aos homens por ele amados!” Senhor Deus, Rei dos Céus, Deus Pai todo-poderoso:  Ap 19, 6: “O Senhor, o Deus todo-poderoso passou a reinar!” </vt:lpstr>
      <vt:lpstr>Nós vos louvamos, nós vos adoramos, nós vos glorificamos, nós vos damos graças por vossa imensa glória! 1Cro 29, 13: “Agora pois, ó nosso Deus, nós te celebramos, louvamos teu nome glorioso!”  </vt:lpstr>
      <vt:lpstr>Senhor Jesus Cristo, Filho Unigénito (Filho de Deus Pai) Jo 17, 1-3: “Pai, chegou a hora: glorifica o teu Filho, para que o teu Filho te glorifique… Que eles te conheçam, a ti, o único Deus verdadeiro, e aquele que enviaste, Jesus Cristo.” 2Jo 3: “Connosco estarão a graça, a misericórdia e a paz, da parte de Deus Pai e de Jesus Cristo, o Filho do Pai, na verdade e no amor.” Hb 4, 14: “Jesus, o Filho de Deus.”</vt:lpstr>
      <vt:lpstr>Senhor Deus:  Filipenses 2, 6-11: “Cristo Jesus tinha a condição divina (…) Que ao nome de Jesus, se dobre todo o joelho na terra, no céu e nos abismos, e toda a língua proclame, para glória de Deus Pai, que Jesus é o Senhor!”  </vt:lpstr>
      <vt:lpstr>Cordeiro de Deus, Vós que tirais o pecado do mundo…  Jo 1, 29: “Eis o Cordeiro de Deus, que tira o pecado do mundo!” </vt:lpstr>
      <vt:lpstr>…acolhei a nossa súplica! 1Rs 8, 30: “Escuta as súplicas de teu servo e de teu povo Israel, quando orarem neste lugar. Escuta do lugar onde resides, no céu, escuta e perdoa.” (Oração de Salomão na inauguração do Templo)  Sl 28/27, 2. 6: “Ouve a minha voz suplicante quando eu grito a ti, quando eu levanto as mãos para o teu santo dos santos. Bendito seja o Senhor, que ouviu a voz da minha súplica!”  </vt:lpstr>
      <vt:lpstr>Vós, que estais à direita do Pai, tende piedade de nós!  Rm 8, 34: “Quem nos condenará? Cristo Jesus, aquele que morreu, ou melhor, que ressuscitou, aquele que está à direita de Deus e que intercede por nós?” Hb 8, 1: “Temos um sumo sacerdote que se sentou à direita do trono da Majestade nos céus.” </vt:lpstr>
      <vt:lpstr>Só Vós sois o Santo! Ap 15, 4: “Só Tu és santo!”   Só Vós sois o Senhor!  1Cor 8, 6: “Para nós, contudo, existe um só Deus, o Pai, de quem tudo procede e para quem nós somos, e um só Senhor, Jesus Cristo, por quem tudo existe e por quem nós somos.”  Ef 4, 5: “Há um só Senhor”</vt:lpstr>
      <vt:lpstr>Só Vós o Altíssimo Jesus Cristo! Lc 1, 32: “Será chamado Filho do Altíssimo” Com o Espírito Santo… 2Cor 13, 13: “A graça do Senhor Jesus Cristo, o amor de Deus e a comunhão do Espírito Santo estejam com todos vós!” Na glória de Deus Pai! Fl 2, 11: “e toda a língua confesse que Jesus é o Senhor, para glória de Deus Pai.” </vt:lpstr>
      <vt:lpstr> Oração coleta: reúne a oração de todos nós e termina:  …pelos séculos dos séculos.  Salmo 145 (144), 21: “Que minha boca diga o louvor do Senhor e toda a carne bendiga o seu nome santo, pelos séculos dos séculos!” Ef 3, 21: “A Ele seja a glória na Igreja e em Cristo Jesus, por todas as gerações dos séculos dos séculos! Ámen!” Ap 5, 12: “O louvor, a glória, a sabedoria, a ação de graças, a honra, o poder e a força devem ser dados ao nosso Deus pelos séculos dos séculos. Ámen!” </vt:lpstr>
      <vt:lpstr>                          LITURGIA DA PALAVRA A Palavra de Deus é escutada em sinfonia, a três vozes, com três leituras. Pelo meio, o salmo é a resposta orante da Igreja à Palavra escutada, como sempre foi de Israel.   Escutamos o Pai, que se revelou a Israel.  Escutamos o Espírito, nos escritos apostólicos, Ele que formou a Igreja. Escutamos a Palavra encarnada, o Filho, no Evangelho. </vt:lpstr>
      <vt:lpstr>Palavra do Senhor!  Graças a Deus!   Tanto o leitor, como a assembleia, estão em êxtase: Deus falou, e nós escutámos! Como se agradece tal honra? Dando graças.</vt:lpstr>
      <vt:lpstr>Rm 7, 25: “Graças sejam dadas a Deus, por Jesus Cristo Senhor nosso!” 1Cor 15, 57: “Graças se deem a Deus, que nos dá a vitória por nosso Senhor Jesus Cristo!” 2Cor 2, 14: “Graças sejam dadas a Deus, que por Cristo nos carrega sempre em seu triunfo.”</vt:lpstr>
      <vt:lpstr>E chega a Palavra por excelência, o Evangelho. Jesus vai passar por entre nós. Como fazia o povo na Galileia quando Jesus passava?   Mc 10, 49: “Coragem! Ele chama-te.  Levanta-te!”  </vt:lpstr>
      <vt:lpstr>Aleluia:  Hallelu – louvar – e Yah – Yahweh, Senhor. Louvai o Senhor!  No AT aparece especialmente nos salmos “Hallel”. São os salmos que se rezavam depois da Ceia Pascal, porque louvam o Senhor pela libertação de Israel do Egito.  No NT aparece apenas em Apocalipse 19, e curiosamente, a propósito do banquete do Cordeiro que foi imolado. É a Ceia Pascal que se cumpre.  E ficamos a saber que na liturgia celeste se canta Aleluia, como nas nossas igrejas!  </vt:lpstr>
      <vt:lpstr>Neemias 8, 1-6: “Todo o povo se reuniu como um só homem na praça situada defronte da porta das Águas. Disseram ao escriba Esdras que trouxesse o livro da Lei de Moisés, que o Senhor havia prescrito para Israel. Então o sacerdote Esdras trouxe a Lei diante da assembleia (…) e leu o livro desde a aurora até ao meio-dia (…): todo o povo ouvia atentamente a leitura do livro da Lei. O escriba Esdras estava sobre um estrado de madeira, construído para a ocasião (…) Esdras abriu o livro à vista de todo o povo e quando ele o abriu, todo o povo se pôs de pé. Então Esdras bendisse o Senhor, o grande Deus; todo o povo, com as mãos erguidas, respondeu: Ámen! Ámen! E depois inclinaram-se e prostraram-se diante do Senhor, com o rosto em terra.” </vt:lpstr>
      <vt:lpstr>O tríplice sinal da cruz:   sobre a fronte: purifica, Senhor, a minha inteligência, para Te entender!  Sobre a boca: purifica, Senhor, os meus lábios, para que Te anunciem! Sobre o coração: purifica, Senhor, o meu coração, para que Te ame! </vt:lpstr>
      <vt:lpstr>Podemos acompanhar o sinal da Cruz com a oração do Shemá, pedindo a bênção para a inteligência, o coração e a boca que proclama a Palavra:  Deut 6, 4-7: “Escuta, Israel! O Senhor nosso Deus é o único Senhor. Amarás o Senhor teu Deus com todo o teu coração, com toda a tua alma e com todas as tuas forças. Que estas palavras que hoje te ordeno estejam em teu coração! Tu as inculcarás aos teus filhos, e delas falarás sentado em tua casa e andando em teus caminhos, deitado e de pé.” </vt:lpstr>
      <vt:lpstr>Lc 24, 32-35: “«Não nos ardia o nosso coração quando Ele nos falava pelo caminho, quando nos explicava as Escrituras?» Naquela mesma hora, levantaram-se e voltaram para Jerusalém. (…) E narraram os acontecimentos do caminho e como O haviam reconhecido na fração do pão.” </vt:lpstr>
      <vt:lpstr>Isaías 6, 1-9: “Vi o Senhor sentado sobre um trono alto e elevado. A cauda da sua veste enchia o santuário. Acima dele, de pé, estavam serafins (…) Então eu disse: «Ai de mim, estou perdido! Sou um homem de lábios impuros e vivo no meio de um povo de lábios impuros e os meus olhos viram o Rei, o Senhor dos Exércitos.» Nisto, um dos serafins voou para junto de mim, trazendo na mão uma brasa que havia tirado do altar com uma tenaz. Com ela tocou-me os lábios e disse: «Vê, isto tocou os teus lábios, a tua iniquidade está removida, o teu pecado está perdoado.»” </vt:lpstr>
      <vt:lpstr>Palavra da salvação!  Lc 19, 9-10: “Jesus disse a Zaqueu: «Hoje a salvação entrou nesta casa, porque este homem também é um filho de Abraão. Com efeito, o Filho do Homem veio procurar e salvar o que estava perdido.»”  Glória a Vós, Senhor! </vt:lpstr>
      <vt:lpstr>Homilia Mt 13, 9: “Aquele que tiver ouvidos, oiça!”   Neemias 8, 7-8: “Os levitas explicavam a Lei ao povo, enquanto o povo estava de pé. E Esdras leu no livro da Lei de Deus, traduzindo e dando o sentido: assim podia-se compreender a leitura.”  </vt:lpstr>
      <vt:lpstr>O Credo Herança do Judaísmo. Os Judeus tinham o seu Credo, que deviam proclamar diante do sacerdote na Terra Prometida, atualizando a História da Salvação de Israel do Egito como se fosse a sua História pessoal:   Deut 26, 3: “Declaro hoje ao Senhor meu Deus que entrei na terra que o Senhor, sob juramento, prometera aos nossos pais que nos daria!”</vt:lpstr>
      <vt:lpstr>                                  Credo    Deut 26, 5-10: “E tomando a palavra, tu dirás diante do Senhor teu Deus: «Meu pai era um arameu errante: ele desceu ao Egito e ali residiu com poucas pessoas; depois tornou-se uma nação grande, forte e numerosa. Os egípcios, porém, maltrataram-nos e humilharam-nos, impondo-nos uma dura escravidão. Gritámos então ao Senhor, Deus dos nossos pais, e o Senhor ouviu a nossa voz, viu a nossa miséria, o nosso sofrimento e a nossa opressão. E o Senhor fez-nos sair do Egito com mão forte e braço estendido, no meio de grande terror, com sinais e prodígios, e trouxe-nos a este lugar, dando-nos esta terra, uma terra onde mana leite e mel. E agora, eis que trago as primícias dos frutos do solo que Tu me deste, Senhor.»”   </vt:lpstr>
      <vt:lpstr>O nosso Credo também é histórico: narra a ação de Deus na História, desde a Criação do mundo pelo Pai, à Salvação trazida pelo Filho, que encarnou, morreu e ressuscitou por nós, à Santificação que o Espírito Santo opera na Igreja até ao fim dos tempos.  </vt:lpstr>
      <vt:lpstr>                                            ORAÇÃO DOS FIÉIS A oração de intercessão está no coração da Bíblia.  Grandes intercessores:  Abraão, em Gn 18, 16-33, protagoniza a primeira oração de intercessão da História. Isaac, Gn 25, 20-26, intercede durante 20 anos (!) por sua mulher Rebeca, para que tenha um filho. Moisés intercede pelo povo continuamente durante o êxodo: Ex 17; Ex 32, 9-14; Nm 11; Nm 21, 4-9.  </vt:lpstr>
      <vt:lpstr>O nosso maior intercessor é Jesus:  Lucas 22, 32: “Mas eu roguei por ti, para que a tua fé não desfaleça; e tu, quando te converteres, fortalece teus irmãos.” Lc 23, 34: “Pai, perdoa-lhes, porque não sabem o que fazem.” </vt:lpstr>
      <vt:lpstr>Jo 17: A grande oração de intercessão de Jesus. Jesus, sumo-sacerdote, intercede por todos nós, os seus discípulos até ao fim dos tempos, e pede para nós, acima de tudo, o dom da unidade. Quando intercedemos uns pelos outros, exercemos o nosso sacerdócio comum dos fiéis.  </vt:lpstr>
      <vt:lpstr>Rm 8, 34: “Quem nos condenará? Jesus Cristo, aquele que morreu, ou melhor, que ressuscitou, aquele que está à direita de Deus e que intercede por nós?”  Hb 7, 25: “Por isso é capaz de salvar totalmente aqueles que, por meio dele, se aproximam de Deus, visto que ele vive para sempre para interceder por eles.”  </vt:lpstr>
      <vt:lpstr>Jesus ensinou-nos a interceder uns pelos outros: Mateus 5, 44: “Eu, porém, vos digo: Amai aos vossos inimigos, e orai pelos que vos perseguem.” Mateus 18, 19: “Ainda vos digo mais: Se dois de vós na terra concordarem acerca de qualquer coisa que pedirem, isso lhes será feito por meu Pai, que está nos céus.” </vt:lpstr>
      <vt:lpstr>São Paulo e os Apóstolos insistem na intercessão:  Atos 7, 60: “E pondo-se de joelhos, clamou com grande voz: Senhor, não lhes imputes este pecado. Tendo dito isto, adormeceu.” (Oração de Santo Estêvão) </vt:lpstr>
      <vt:lpstr>2Cor 1, 11: “Vós colaborareis para tanto mediante a vossa prece; assim, a graça que obteremos pela intercessão de muitas pessoas suscitará a ação de graças de muitos em nosso favor.”   Efésios 6, 18: “Com toda a oração e súplica orando em todo tempo no Espírito e, para o mesmo fim, vigiando com toda a perseverança e súplica, por todos os santos.” </vt:lpstr>
      <vt:lpstr>Filemon 1, 22: “E ao mesmo tempo, prepara-me também pousada, pois espero que pelas vossas orações vos serei restituído.” 1Tss 5, 25: “Orai por nós, irmãos.” Tg 5, 16: “Orem uns pelos outros para serem curados. A oração de um justo é poderosa e eficaz.” </vt:lpstr>
      <vt:lpstr>1Tm 2, 1-2: “Antes de tudo, recomendo que se façam súplicas, orações, intercessões e ações de graças por todos os homens; pelos reis e por todos os que exercem autoridade, para que tenhamos uma vida tranquila e pacífica, com toda a piedade e dignidade.” </vt:lpstr>
      <vt:lpstr>LITURGIA EUCARÍSTICA</vt:lpstr>
      <vt:lpstr> Peditório:  1Cor 16, 1-2: “Quanto à coleta em favor dos santos, segui também vós as normas que estabeleci para as Igrejas da Galácia. No primeiro dia da semana, cada um de vós ponha de lado o que conseguir poupar; deste modo, não se esperará a minha chegada para se fazerem as coletas.” Gl 2, 10: “Nós só nos devíamos lembrar dos pobres, o que aliás tenho procurado fazer com solicitude.”  </vt:lpstr>
      <vt:lpstr> Rm 15, 25-28: “Mas agora vou a Jerusalém, a serviço dos santos. A Macedónia e a Acaia houve por bem fazer uma coleta em prol dos santos de Jerusalém que estão na pobreza. (…) Quando eu tiver resolvido este encargo e tiver entregado oficialmente o fruto da coleta, passarei por vós a caminho da Espanha.”  </vt:lpstr>
      <vt:lpstr>Bendito sejais, Senhor nosso Pai, por estes dons, frutos da Terra e do trabalho do homem, que vos apresentamos… Eclesiastes 3, 13: “E que o homem coma e beba, desfrutando do produto de todo o seu trabalho, é dom de Deus”  </vt:lpstr>
      <vt:lpstr> Deut 26, 1-11: “Quando entrares na terra que o Senhor teu Deus te dará como herança, e a possuíres e nela habitares, tomarás as primícias de todos os frutos que recolheres do solo que o Senhor teu Deus houver escolhido para aí fazer habitar o seu nome. (…) O sacerdote receberá o cesto da tua mão, colocá-lo-á diante do altar do Senhor teu Deus e, tomando a palavra, tu dirás diante do Senhor teu Deus: «Eis que trago as primícias dos frutos do solo que tu me deste, Senhor.» E as depositarás diante do Senhor teu Deus, e te prostrarás diante do Senhor teu Deus. Alegrar-te-ás, então, por todas as coisas boas que o Senhor teu Deus deu a ti e à tua casa e, juntamente contigo, o levita e o estrangeiro que reside em teu meio.”  </vt:lpstr>
      <vt:lpstr> Deut 8, 7-18: “Eis que o Senhor teu Deus vai introduzir-te numa terra boa (…) Comerás e ficarás saciado e bendirás ao Senhor teu Deus na terra que ele te dará. Contudo, fica atento a ti mesmo, para que não esqueças o Senhor teu Deus (…) Portanto, não vás dizer no teu coração: «Foi a minha força e o poder das minhas mãos que me proporcionaram estas riquezas.» Lembra-te do Senhor teu Deus, pois é ele quem te concede força para te enriqueceres…”  </vt:lpstr>
      <vt:lpstr> 1Cro 29, 10. 14: “Ele bendisse então o Senhor, na presença de toda a assembleia. Disse David: Bendito sejas tu, Senhor, Deus de Israel, nosso pai, desde sempre e para sempre! (…) Pois quem sou eu e quem é o meu povo, para sermos capazes de fazer tais ofertas voluntárias? Porque tudo vem de ti e te ofertamos o que recebemos de tua mão.”  (Oração de David diante das ofertas magníficas que ele e todo o povo fizeram para o futuro Templo, que Salomão, seu filho, irá construir) </vt:lpstr>
      <vt:lpstr>…e que para nós se vão tornar pão da vida e vinho da salvação. Jo 6, 35: “Eu sou o pão da vida” Sl 116, 13: “Elevarei o cálice da salvação, invocando o nome do Senhor.” </vt:lpstr>
      <vt:lpstr>O sacerdote mistura água no vinho…  Jo 19, 34: “Um dos soldados trespassou-lhe o lado com a lança e logo saiu sangue e água.” </vt:lpstr>
      <vt:lpstr>O sacerdote reza:  “De coração humilhado e contrito sejamos recebidos por Vós, Senhor. E assim o nosso sacrifício seja agradável a vossos olhos.”  Assim rezaram também os três jovens na fornalha ardente, oferecendo-se a si mesmos pelo fogo como holocausto: Dn 3, 39-40: “Contudo, com a alma quebrantada e o espírito humilhado possamos encontrar acolhida, tal como se viéssemos com holocaustos de carneiros e de touros, e com miríadas de cordeiros gordos. Tal se torne o nosso sacrifício hoje diante de ti, e se complete junto a ti, porque não serão confundidos os que confiam em ti.”</vt:lpstr>
      <vt:lpstr>O sacerdote lava as mãos…  Quando os sacerdotes entravam na Tenda, para se encontrarem face a face com Deus, lavavam as mãos.  Ex 29, 4: “Farás Aarão e os seus filhos aproximarem-se da entrada da Tenda da Reunião e os lavarás com água.”   Eis o sinal de que também nós estamos prestes a nos encontrarmos face a face com Deus!  </vt:lpstr>
      <vt:lpstr>O sacerdote reza:  “Lavai-me Senhor da minha iniquidade e purificai-me do meu pecado.”  Assim rezou também David:  Salmo 51, 4: “Lava-me inteiro da minha iniquidade e purifica-me do meu pecado!”</vt:lpstr>
      <vt:lpstr>Orai irmãos para que o meu e o vosso sacrifício seja aceite por Deus Pai…   Gn 4, 4-5: “O Senhor agradou-se de Abel e da sua oferenda, mas não se agradou de Caim e da sua oferenda.” </vt:lpstr>
      <vt:lpstr>Receba o Senhor, por tuas mãos, este sacrifício… Deut 26, 4: “O sacerdote receberá o cesto da tua mão, colocá-lo-á diante do altar do Senhor teu Deus…” Lv 2, 8: “Levarás ao Senhor a oblação que assim for preparada. Será apresentada ao sacerdote, que a aproximará do altar.” </vt:lpstr>
      <vt:lpstr>  Rm 11, 1: “Exorto-vos irmãos, pela misericórdia de Deus, a que ofereçais os vossos corpos como hóstia viva, santa e agradável a Deus: este é o vosso culto espiritual.” </vt:lpstr>
      <vt:lpstr> O Senhor esteja convosco!  Rt 2, 4: “O Senhor esteja convosco!”  Ex 25, 8: “Faz-me um santuário, para que eu possa habitar no meio deles.” Ex 33, 15-16: “Disse Moisés: «Se não vieres tu mesmo, não nos faças sair daqui. Como se poderá saber que encontramos graça aos teus olhos, eu e o teu povo? Não será pelo facto de ires connosco?”  </vt:lpstr>
      <vt:lpstr>“O Senhor está contigo” é a saudação dirigida a todos os grandes heróis bíblicos nos momentos chave da revelação divina:  Gn 26, 3 – Isaac Gn 28, 13-15 - Jacob Ex 3, 12 - Moisés Deut 31, 8; Js 1, 5 - Josué Juízes 6, 12 - Gedeão 1Sm 3, 19 – Samuel 2Sm 7, 3 – David Jr 1, 6-8 – Jeremias </vt:lpstr>
      <vt:lpstr>… Até chegar a Maria de Nazaré:  Lc 1, 28: “Alegra-te, ó Cheia de Graça, o Senhor está contigo!”   … E aos crentes de todas as gerações:  Mt 28, 20: “E eis que eu estou convosco todos os dias, até à consumação dos séculos!” Ap 21, 3: “Eis a tenda de Deus com os homens. Ele habitará com eles, eles serão o seu povo, e ele, Deus-com-eles, será o seu Deus.”  </vt:lpstr>
      <vt:lpstr>E com o teu espírito (resposta em latim, e na tradução de várias línguas vernáculas) 2Tm 4, 22 ou Gl 6, 18: “O Senhor esteja com o teu espírito!”   Ele está no meio de nós! Mt 18, 20: “Onde dois ou três estiverem reunidos em meu nome, ali estou eu no meio deles.” </vt:lpstr>
      <vt:lpstr>Corações ao alto!  O nosso coração está em Deus! Col 3, 1-3: “Se, pois, ressuscitastes com Cristo, procurai as coisas do alto, onde Cristo está sentado à direita de Deus. Pensai nas coisas do alto, e não nas da terra, pois morrestes e a vossa vida está escondida com Cristo em Deus.”  Joel 2, 12: “Retornai a mim de todo o vosso coração!”</vt:lpstr>
      <vt:lpstr>Demos graças ao Senhor, nosso Deus! 1Cro 16, 34 e salmo 136, 1: “Dai graças ao Senhor, porque ele é bom, porque eterno é o seu amor!” Era com hinos de ação de graças que o povo de Deus se aproximava de Jerusalém:  Salmo 95, 2: “Entremos com louvor na sua presença, vamos aclamá-lo com música!” Salmo 100, 4: “Entrai por suas portas dando graças, com cantos de louvor pelos seus átrios!”</vt:lpstr>
      <vt:lpstr>É nosso dever, é nossa salvação! Lc 17, 12-19: “ Ao entrar numa aldeia, vieram-lhe ao encontro dez leprosos, que pararam ao longe e elevaram a voz, clamando: “Jesus, Mestre, tem compaixão de nós!”. Jesus viu-os e disse-lhes: “Ide, mostrai-vos ao sacerdote”. E, quando eles iam andando, ficaram curados. Um deles, vendo-se curado, voltou, glorificando a Deus em alta voz. Prostrou-se aos pés de Jesus e lhe agradecia. E era um samaritano. Jesus lhe disse: “Não ficaram curados todos os dez? Onde estão os outros nove? Não se achou senão este estrangeiro que voltasse para agradecer a Deus?!” E acrescentou: “Levanta-te e vai, tua fé te salvou”.” </vt:lpstr>
      <vt:lpstr>Deut 6, 10-13: “Quando o Senhor teu Deus te introduzir na terra que ele, sob juramento, prometeu a teus pais – Abraão, Isaac e Jacó – que te daria, nas cidades grandes e boas que não edificaste, nas casas cheias de tudo o que é bom, casas que não encheste; poços abertos que não cavaste; vinhas e olivais que não plantaste; quando, pois, comeres e estiveres saciado, fica atento a ti mesmo! Não te esqueças do Senhor, que te fez sair da terra do Egito, da casa da escravidão!”  1Tss 5, 18: “Por tudo dai graças, pois esta é a vontade de Deus a vosso respeito, em Cristo Jesus.” </vt:lpstr>
      <vt:lpstr>O Prefácio é uma longa oração de ação de graças que segue o padrão dos salmos:   Graças pela Criação Graças pela Salvação oferecida aos antepassados Graças pela Salvação oferecida Hoje  Salmo 136</vt:lpstr>
      <vt:lpstr>Por isso, com os anjos e os santos  e toda a corte celeste, proclamamos a vossa glória, cantando a uma só voz:  Eis-nos a entrar no Céu! A partir de agora, vamos ver o que veem os anjos. </vt:lpstr>
      <vt:lpstr>No AT, o Céu tem anjos e serafins que cantam a uma só voz:   Isaías 6, 3: “Vi o Senhor sentado sobre um trono alto e elevado. A cauda da sua veste enchia o santuário. Acima dele, de pé, estavam serafins, cada um com seis asas. Eles clamavam uns para os outros…” </vt:lpstr>
      <vt:lpstr>Mas no NT, o Céu tem também multidões de santos:  Ap 7, 9: “Depois disto, eis que vi uma grande multidão que ninguém podia contar, de todas as nações, tribos, povos e línguas…”   Pela sua morte e ressurreição, Jesus povoou o Céu de seres humanos! </vt:lpstr>
      <vt:lpstr>Santo, Santo, Santo,  Senhor Deus do Universo!  Is 6, 3: “…e diziam: Santo, santo, santo é o Senhor dos Exércitos, a sua glória enche toda a terra! À sua voz, os gonzos das portas oscilavam enquanto o Templo se enchia de fumaça.” </vt:lpstr>
      <vt:lpstr>Esta oração de Isaías é ainda hoje rezada na liturgia judaica, com o nome de Keddushah. Assim terão também rezado José, Maria e Jesus toda a sua vida. </vt:lpstr>
      <vt:lpstr>Jo 6, 69: “Nós cremos e reconhecemos que tu és o Santo de Deus.”   Ap 4, 8: “Santo, Santo, Santo,  Senhor, Deus todo-poderoso. Aquele que era, Aquele que é e Aquele que vem” </vt:lpstr>
      <vt:lpstr>O Céu e a Terra proclamam a vossa glória!   Sl 57/56, 6: “Ó Deus, eleva-te acima do céu, tua glória domine sobre a terra inteira!” Sl 19/18, 1: “Os céus contam a glória de Deus, e o firmamento proclama a obra de suas mãos.”  </vt:lpstr>
      <vt:lpstr>1Rs 8, 10-11: “A Nuvem encheu o Templo do Senhor e os sacerdotes não puderam continuar o seu serviço, por causa da Nuvem: a glória do Senhor enchia o Templo do Senhor!”   E esta mesma glória está prestes a encher a nossa igreja…</vt:lpstr>
      <vt:lpstr>Bendito o que vem em nome do Senhor!  Hossana nas alturas!  hoshiya na: esta é a expressão hebraica que os gregos traduziram por Hossana.  Significa “salva-nos!” ou “dá-nos a salvação!” ou “dá-nos a vitória!” </vt:lpstr>
      <vt:lpstr>Ex 14, 10: “Esmagados pelo terror, invocaram o Senhor em altos brados.” Ex 14, 13:“Moisés respondeu ao povo: «Não tenhais receio de nada. Tranquilizai-vos e vereis a vitória que o Senhor vai alcançar neste dia em vosso favor.»”   – É diante do Mar Vermelho que o grito por socorro se transforma pela primeira vez num grito de vitória.</vt:lpstr>
      <vt:lpstr>Sl 118/117, 25-26: “Senhor, dá-nos a salvação! Dá-nos a vitória, Senhor! Bendito o que vem em nome do Senhor!”  Jo 12, 13; Mt 21, 9: “Hossana! Bendito o que vem em nome do Senhor!” Lc 13, 35: “Eu vos digo, não me vereis até ao dia em que direis: Bendito aquele que vem em nome do senhor!” </vt:lpstr>
      <vt:lpstr>Consagração:  1Cor 11, 23-25 : “Com efeito, eu mesmo recebi do Senhor o que vos transmiti: na noite em que foi entregue, o Senhor Jesus tomou o pão e, depois de dar graças, partiu-o e disse: «Isto é o meu corpo, que é para vós; fazei isto em memória de mim.» Do mesmo modo, após a ceia, também tomou o cálice, dizendo: «Este cálice é a nova aliança no meu sangue; todas as vezes que dele beberdes, fazei-o em memória de mim.»” </vt:lpstr>
      <vt:lpstr>Mateus 26, 26-28: “Enquanto comiam, Jesus tomou um pão e, tendo-o abençoado, partiu-o e, distribuindo-o os discípulos, disse: «Tomai e comei, isto é o meu corpo.» Depois tomou um cálice e, dando graças, deu-lho dizendo: «Bebei dele todos, pois isto é o meu sangue, o sangue da Aliança, que é derramado por muitos para remissão dos pecados.»”  </vt:lpstr>
      <vt:lpstr>Marcos 14, 22-24: “Enquanto comiam, tomou um pão, abençoou-o, partiu-o e deu-lho, dizendo: «Tomai, isto é o meu corpo.» Depois tomou um cálice e, dando graças, deu-lhes, e todos dele beberam. E disse-lhes: «Isto é o meu sangue, o sangue da Aliança, que é derramado em favor de muitos.»”</vt:lpstr>
      <vt:lpstr>Lucas 22, 19-20: “E tomou um pão, deu graças, partiu e distribuiu-o aos discípulos, dizendo: «Isto é o meu corpo que é dado por vós. Fazei isto em minha memória.» E depois de comer, fez o mesmo com o cálice, dizendo: «Este cálice é a nova aliança no meu sangue, que é derramado por vós.»”</vt:lpstr>
      <vt:lpstr>Sacrifício: a carne e o sangue são separados; a carne é comida, o sangue é derramado. Lv 7, 1-6: “O ritual do sacrifício de reparação é o seguinte: É coisa santíssima. Imolar-se-á a vítima onde se imolam os holocaustos, e o sacerdote derramará o sangue dela sobre o altar, em redor. (…) Comer-se-á em lugar sagrado. É uma coisa santíssima.” </vt:lpstr>
      <vt:lpstr>Celebração da Aliança: A Aliança ficava concluída com a aspersão do sangue de animais sacrificados sobre um altar.  Ex 24, 8: “Moisés tomou o sangue e aspergiu-o sobre o povo, e disse: «Este é o sangue da Aliança que o Senhor fez convosco, através de todas estas cláusulas.»”</vt:lpstr>
      <vt:lpstr>Memorial: não é uma encenação, mas uma atualização do acontecimento passado. Assim acontecia com a refeição do Cordeiro Pascal. Marca o nascimento da Igreja de Israel – e agora, de Jesus. Ex 12, 14: “Este dia será para vós um memorial, e o celebrareis como uma festa para o Senhor, nas vossas gerações a festejareis; é um decreto perpétuo.” </vt:lpstr>
      <vt:lpstr>Por muitos ou por todos? Ao usar a palavra “muitos”, Jesus está a cumprir a profecia do Servo Sofredor. Não há acasos na Bíblia!  Isaías 53, 11-12: “O Justo, meu Servo, justificará a muitos e levará sobre si as suas transgressões. Eis por que lhe darei um quinhão entre as multidões; com os fortes repartirá os despojos, visto que entregou a sua alma à morte e foi contado com os transgressores, mas na verdade levou sobre Si o pecado de muitos e pelos transgressores fez intercessão.” </vt:lpstr>
      <vt:lpstr>Mistério da fé! 1Tm 3, 9: “Mistério da fé” O sacerdote exprime o seu espanto reverente perante tão grande milagre, com as palavras de São Paulo a Timóteo. </vt:lpstr>
      <vt:lpstr>Anunciamos, Senhor, a vossa morte, proclamamos a vossa ressurreição.  Vinde, Senhor Jesus!  1Cor 11, 26: “Todas as vezes, pois, que comeis desse pão e bebeis desse cálice, anunciais a morte do Senhor até que ele venha.”  Ap 22, 20: “Ámen! Vem, Senhor Jesus!”</vt:lpstr>
      <vt:lpstr>Epiclese (palavra grega que significa “chamar sobre”) Por duas vezes o sacerdote pede ao Pai que envie o Espírito Santo:  </vt:lpstr>
      <vt:lpstr>- imediatamente antes da instituição da Eucaristia:  Nós vos pedimos, Senhor, que o Espírito Santo santifique estes dons, para que se convertam no Corpo e Sangue de Nosso Senhor Jesus Cristo.  </vt:lpstr>
      <vt:lpstr>- depois da consagração, tendo em vista a comunhão. O sacerdote invoca o Espírito Santo sobre o Corpo místico de Cristo: …para que, reunidos pelo Espírito Santo num só Corpo, sejamos em Cristo uma oferenda viva para louvor da vossa glória.  </vt:lpstr>
      <vt:lpstr>Se nos parece difícil a transformação do pão e do vinho no Corpo e Sangue de Cristo, mais difícil parece a nossa transformação nesse mesmo Corpo Místico! Mas é mesmo isso que acontece aqui, pelo poder do Espírito… Somos cristificados, deificados, santificados!  </vt:lpstr>
      <vt:lpstr>Ez 36, 27-28: “Porei no vosso íntimo o meu espírito e farei com que andeis de acordo com os meus estatutos e guardeis as minhas normas e as pratiqueis. Então habitareis na terra que dei a vossos pais: sereis o meu povo e eu serei o vosso Deus.”  </vt:lpstr>
      <vt:lpstr>Ez 37, 1-14 - os ossos ressequidos: “Assim fala o Senhor: «Eis que vou abrir os vossos túmulos e vos farei subir dos vossos túmulos, ó meu povo, e vos reconduzirei para a terra de Israel. Porei o meu Espírito dentro de vós e haveis de reviver.»” </vt:lpstr>
      <vt:lpstr>1Jo 3, 2: “Caríssimos, desde já somos filhos de Deus, mas o que nós seremos ainda não se manifestou. Sabemos que por ocasião desta manifestação seremos semelhantes a ele, porque o veremos tal como ele é.”  </vt:lpstr>
      <vt:lpstr>Por Cristo, com Cristo, em Cristo, a Vós, Deus Pai Todo Poderoso, na unidade do Espírito Santo, toda a honra e toda a glória, por todos os séculos dos séculos!” Rm 11, 36: “Porque tudo é dele, por ele e para ele. A ele a glória pelos séculos! Ámen.” Ef 4, 3: “Procurando conservar a unidade do Espírito pelo vínculo da paz.”</vt:lpstr>
      <vt:lpstr>Num só coração e numa só alma, rezemos como o Senhor nos ensinou.  At 4, 32: “A multidão dos que haviam abraçado a fé tinha um só coração e uma só alma.”  Pai-Nosso… Mt 6, 9-13 </vt:lpstr>
      <vt:lpstr>… aguardando em jubilosa esperança a última vinda de Cristo Salvador!  Tito 2, 13: “…aguardando a nossa bendita esperança, a manifestação da glória do nosso grande Deus e Salvador, Cristo Jesus.” </vt:lpstr>
      <vt:lpstr>Vosso é o Reino, o poder e a glória para sempre!  1Cro 29, 11: “A ti, Senhor, a grandeza, a força, o esplendor, o poder e a glória, pois tudo, no céu e na terra, te pertence. A ti, Senhor, a realeza!”  Ação de graças de David no final da sua vida, depois de ter feito tudo o que podia para construir a Casa de Deus. O “grande rei” sabe que nada é em comparação com o verdadeiro Rei! </vt:lpstr>
      <vt:lpstr>Ap 4, 11: “Digno és, Senhor nosso Deus, de receber a glória, a honra e a força. Ámen.” Ap 5, 13: “Àquele que está sentado no trono e ao Cordeiro pertencem o louvor, a honra, a glória e o domínio pelos séculos dos séculos!”  </vt:lpstr>
      <vt:lpstr>Ap 7, 12: “Ámen! O louvor, a glória, a sabedoria, a ação de graças, a honra, o poder e a força pertencem ao nosso Deus pelos séculos dos séculos. Ámen!”  Ap 19, 1: “Aleluia! A salvação, a glória e o poder são do nosso Deus!”  </vt:lpstr>
      <vt:lpstr>Senhor Jesus Cristo, que dissestes aos vossos apóstolos: “Deixo-vos a paz, dou-vos a minha paz”…  Jo 14, 27: “Deixo-vos a paz, dou-vos a minha paz!”  </vt:lpstr>
      <vt:lpstr>…e dai-lhe a união e a paz como é da vossa vontade…  Jo 17, 20-21: “Não rogo somente por eles, mas pelos que, por meio de sua palavra, crerão em mim; a fim de que todos sejam um como tu, Pai, estás em mim e eu em ti, que eles estejam em nós, para que o mundo creia que tu me enviaste.”   1Cor 10, 17: “Uma vez que há um único pão, nós, embora muitos, somos um só corpo, porque todos participamos desse único pão.”</vt:lpstr>
      <vt:lpstr>A paz do Senhor esteja sempre convosco!  Jo 20, 19, ou Jo 20, 21, ou Jo 20, 26: “A paz esteja convosco!”  1Pe 5, 14: “A paz esteja com todos vós, os que estais em Cristo!”  Col 3, 15: “E reine em vossos corações a paz de Cristo!” Col 1, 20: “Nele aprouve a Deus (…) reconciliar com ele e para ele todos os seres, os da terra e os dos céus, realizando a paz pelo sangue da sua cruz!”</vt:lpstr>
      <vt:lpstr>O amor de Cristo nos uniu.  Jo 13, 35: “Nisto reconhecerão que sois meus discípulos, se tiverdes amor uns pelos outros.”  Col 3, 15: “E reine em vossos corações a paz de Cristo, à qual fostes chamados em um só corpo.”  Col 3, 14: “Mas sobretudo, revesti-vos da caridade, que une todas as coisas.” </vt:lpstr>
      <vt:lpstr>Saudai-vos na paz de Cristo.  1Pe 5, 14: “Saudai-vos uns aos outros com o beijo da caridade. A paz esteja com todos vós os que estais em Cristo!”  1Tss 5, 26: “Saudai a todos os irmãos com o óculo santo.” </vt:lpstr>
      <vt:lpstr>O sacerdote parte o pão…  Os Evangelhos dão-nos quatro ocasiões em que Jesus parte o pão.  Quatro verbos repetidos: tomar, abençoar, partir, dar/distribuir. Duas em que multiplica o pão e o peixe para alimentar as multidões:  Mt 14, 19: “E tendo mandado que as multidões se acomodassem na relva, tomou os cinco pães e os dois peixes, elevou os olhos ao céu e abençoou-os. Em seguida, partindo os pães, deu-os aos discípulos, e os discípulos às multidões.” </vt:lpstr>
      <vt:lpstr>Na Última Ceia: Mt 26, 26: “Enquanto comiam, Jesus tomou um pão e, tendo-o abençoado, partiu-o e, distribuindo-o aos discípulos, disse: «Tomai e comei, isto é o meu corpo.»” Em Emaús: Lc 24, 30: “E uma vez à mesa com eles, tomou o pão, abençoou-o, depois partiu-o e distribuiu-lho.” </vt:lpstr>
      <vt:lpstr>Cordeiro de Deus, que tirais o pecado do mundo… Jo 1, 29: “Eis o Cordeiro de Deus, que tira os pecados do mundo!” Isaías 53: “Foi maltratado, mas livremente humilhou-se e não abriu a boca, como um cordeiro conduzido ao matadouro; após detenção e julgamento, foi preso, ferido pela transgressão do seu povo. Ele oferece a sua vida como sacrifício pelo pecado…”</vt:lpstr>
      <vt:lpstr>Estamos em pleno Apocalipse, adorando na Terra e no Céu: Ap 7, 9-11: “Depois disto, eis que vi uma grande multidão, que ninguém podia contar, de todas as nações, tribos, povos e línguas. Estavam de pé diante do trono e diante do Cordeiro, trajados com vestes brancas e com palmas na mão. E em alta voz, proclamavam: «A salvação pertence ao nosso Deus, que está sentado no trono, e ao Cordeiro!» E todos os Anjos que estavam ao redor do trono, dos Anciãos e dos quatro Seres vivos se prostraram diante do trono para adorar a Deus.” </vt:lpstr>
      <vt:lpstr>Felizes os convidados para a Ceia do Senhor / para o banquete nupcial do Cordeiro / para o banquete do Reino dos céus!  1Cor 11, 20: “Quando, pois, vos reunis, o que fazeis não é comer a Ceia do Senhor…” Ap 19, 9: “Felizes os convidados para o banquete das núpcias do Cordeiro.” Mt 22, 1: “O Reino dos Céus é semelhante a um rei que celebrou as núpcias do seu filho.” 9: “Ide, pois, às encruzilhadas e convidai para as núpcias todos os que encontrardes.”</vt:lpstr>
      <vt:lpstr>Ou: Provai e vede como o Senhor é bom!  Sl 34, 8: “Provai e vede como o Senhor é bom!”  1Pe 2, 3: “Já provastes que o Senhor é bondoso.” </vt:lpstr>
      <vt:lpstr>Eis o Cordeiro de Deus, que tira o pecado do mundo!  Jo 1, 29: “Eis o cordeiro de Deus, que tira os pecados do mundo!” </vt:lpstr>
      <vt:lpstr>Senhor, eu não sou digno que entreis em minha morada, mas dizei uma palavra e serei salvo! Mt 8, 5-13 (v 8): “Senhor, eu não sou digno de te receber sob o meu teto; basta que digas uma palavra e o meu criado ficará são.”  Diz o Evangelho que Jesus ficou maravilhado com a sua fé… Que fique também com a nossa! </vt:lpstr>
      <vt:lpstr>Comunhão:  A prática da Comunhão na boca surgiu na Idade Média.  Nos tempos mais antigos, a Comunhão seguia o costume relatado pelo padre da Igreja São Cirilo de Jerusalém:   “Faz, com a tua mão esquerda, um trono para a tua direita, porque ela vai receber o Rei. Com a palma da mão em forma de concha, recebe nela o Corpo de Cristo, dizendo: Ámen.”  </vt:lpstr>
      <vt:lpstr>Comunhão:  Depois da renovação da Aliança com Moisés e com Salomão, o povo come e bebe “diante do Senhor”…  Ex 24, 9-11: “E eles subiram. E viram o Deus de Israel. (…) Eles contemplaram a Deus e depois comeram e beberam.”  1Cro 29, 21-22: “Os israelitas ofereceram sacrifícios e holocaustos ao Senhor. Nesse dia comeram e beberam diante do Senhor com grande alegria.”</vt:lpstr>
      <vt:lpstr>Comunhão:  Cumpre-se a misteriosa profecia dos “pães da presença de Deus”, que eram colocados diante do Santo dos Santos:  Ex 25, 30: “E colocarás para sempre sobre a mesa, diante de Mim, os pães da Presença.” Por causa deste pão, os sacerdotes são santificados:  Lv 21, 8: “Tu tratarás o sacerdote como santo, pois oferece o pão do teu Deus.” </vt:lpstr>
      <vt:lpstr>Depois da comunhão, o sacerdote guarda no sacrário as hóstias que não foram consumidas. O sacrário é a nova Arca da Aliança, onde se guarda o verdadeiro Pão do Céu, cumprindo-se a profecia do maná:   Ex 16, 33-34: “Moisés disse a Aarão: «Toma um vaso, põe nele um gomor cheio de maná e coloca-o diante do Senhor, a fim de conservá-lo para as vossas gerações.» Como o Senhor havia ordenado, Aarão colocou-o na Arca para ser conservado.”  </vt:lpstr>
      <vt:lpstr>Depois da Comunhão, o sacerdote senta-se, gesto que remete para o Apocalipse, para a grande conclusão da História da Salvação, em que, por fim, o Cordeiro se sentará no seu trono.   Ap 4, 2: “Eis que havia um trono no céu e, no trono, Alguém sentado…” </vt:lpstr>
      <vt:lpstr>Abençoe-vos Deus Todo Poderoso…  A expressão “tudo é possível a Deus”, revelando a omnipotência divina, surge em momentos-chave da História Sagrada:  Gn 18, 14: “Acaso há algo impossível para Deus?” (Anúncio do nascimento de Isaac) Lc 1, 37: “A Deus, nada é impossível.” (Anúncio do nascimento de João Batista) Mt 19, 26: “Aos homens, é impossível, mas a Deus, tudo é possível.” (Jesus sobre a salvação do Homem) Mc 14, 36: “Pai! Tudo é possível para Ti!” (Jesus na sua Agonia)</vt:lpstr>
      <vt:lpstr>No Apocalipse, a expressão “Todo-Poderoso” é frequente:   Ap 4, 8; 11, 17; 16, 7; 16, 14; 19, 6; 19, 15; 21, 22: “Senhor Deus Todo-Poderoso!”  No seu cântico, o Magnificat, Maria refere-se a Deus como “o Todo-Poderoso”:   Lc 1, 49: “Pois o Todo-Poderoso fez em mim grandes coisas!” </vt:lpstr>
      <vt:lpstr>Faz, pois, sentido usar esta expressão no final da Missa, depois de Deus ter tornado possível o impossível: ter transformado, não só o pão e o vinho, mas ainda mais difícil: a nós também, no Corpo de Cristo!</vt:lpstr>
      <vt:lpstr>…Pai, Filho e Espírito Santo!  Mt 28, 19: “Ide e fazei discípulos em todas as nações, batizando-os em Nome do Pai, do Filho e do Espírito Santo.”</vt:lpstr>
      <vt:lpstr>Ide em paz… Lc 8, 48: “Minha filha a tua fé te salvou; vai em paz.” Palavras de Jesus à mulher que sofria de hemorragia e que tocou no seu manto. Lc 7, 50: “Tua fé te salvou; vai em paz.” Palavras de Jesus à mulher que Lhe lavou os pés com as lágrimas e os secou com os cabelos.  Ambas tocaram em Jesus… </vt:lpstr>
      <vt:lpstr>Lc 2, 29-32: “Agora, Senhor, segundo a tua palavra, deixareis ir em paz o vosso servo, porque os meus olhos viram a tua salvação, que preparaste para todos os povos!...”   Também o velho Simeão tocou Jesus:  Lc 2, 28: “Ele tomou-O nos braços…”  Como as duas mulheres e como Simeão, também nós vamos em paz porque tocámos Jesus na Hóstia Santa, pela Comunhão.</vt:lpstr>
      <vt:lpstr>…e o Senhor vos acompanhe! Mt 28, 20: “Estarei convosco até ao fim dos tempos.”  </vt:lpstr>
      <vt:lpstr>Graças a Deus!  Col 1, 12-14: “…dando graças ao Pai, que vos fez capazes de participar da herança dos santos, da luz divina. Ele nos arrancou do poder das trevas e nos transportou para o Reino do seu Filho amado, no qual temos a redenção, a remissão dos pecados.” Tudo isto acontece na missa! </vt:lpstr>
      <vt:lpstr>Mt 24, 34: “Em verdade vos digo: esta geração não vai passar sem que tudo isto aconteça.” E acontece em cada geração, pela Eucaristia.  Ap 22, 20: “«Sim, venho muito em breve!» Ámen! Vem, Senhor Jesus!” Jesus vem em breve, numa paróquia perto de si!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Bíblia na Missa</dc:title>
  <dc:creator>Maria Power</dc:creator>
  <cp:lastModifiedBy>Teresa Power</cp:lastModifiedBy>
  <cp:revision>67</cp:revision>
  <dcterms:created xsi:type="dcterms:W3CDTF">2022-10-25T15:39:57Z</dcterms:created>
  <dcterms:modified xsi:type="dcterms:W3CDTF">2023-07-11T09:02:05Z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0x010100EA2EB115EDAC3C4D87753C0DADDEE1E2</vt:lpwstr>
  </property>
</Properties>
</file>